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5018" r:id="rId1"/>
  </p:sldMasterIdLst>
  <p:notesMasterIdLst>
    <p:notesMasterId r:id="rId13"/>
  </p:notesMasterIdLst>
  <p:handoutMasterIdLst>
    <p:handoutMasterId r:id="rId14"/>
  </p:handoutMasterIdLst>
  <p:sldIdLst>
    <p:sldId id="256" r:id="rId2"/>
    <p:sldId id="392" r:id="rId3"/>
    <p:sldId id="510" r:id="rId4"/>
    <p:sldId id="521" r:id="rId5"/>
    <p:sldId id="498" r:id="rId6"/>
    <p:sldId id="523" r:id="rId7"/>
    <p:sldId id="524" r:id="rId8"/>
    <p:sldId id="522" r:id="rId9"/>
    <p:sldId id="515" r:id="rId10"/>
    <p:sldId id="525" r:id="rId11"/>
    <p:sldId id="403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660"/>
    <p:restoredTop sz="95774"/>
  </p:normalViewPr>
  <p:slideViewPr>
    <p:cSldViewPr>
      <p:cViewPr varScale="1">
        <p:scale>
          <a:sx n="116" d="100"/>
          <a:sy n="116" d="100"/>
        </p:scale>
        <p:origin x="2184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>
            <a:extLst>
              <a:ext uri="{FF2B5EF4-FFF2-40B4-BE49-F238E27FC236}">
                <a16:creationId xmlns:a16="http://schemas.microsoft.com/office/drawing/2014/main" id="{5AEA1D61-AE32-1F44-B95D-F0DC27F0F9C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8611" name="Rectangle 3">
            <a:extLst>
              <a:ext uri="{FF2B5EF4-FFF2-40B4-BE49-F238E27FC236}">
                <a16:creationId xmlns:a16="http://schemas.microsoft.com/office/drawing/2014/main" id="{146EBC1B-2062-EC45-A9BE-764683EA4E2C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8612" name="Rectangle 4">
            <a:extLst>
              <a:ext uri="{FF2B5EF4-FFF2-40B4-BE49-F238E27FC236}">
                <a16:creationId xmlns:a16="http://schemas.microsoft.com/office/drawing/2014/main" id="{98088507-DDB6-5645-A92F-F2246AA46F11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31" tIns="45715" rIns="91431" bIns="45715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8613" name="Rectangle 5">
            <a:extLst>
              <a:ext uri="{FF2B5EF4-FFF2-40B4-BE49-F238E27FC236}">
                <a16:creationId xmlns:a16="http://schemas.microsoft.com/office/drawing/2014/main" id="{B9A974BA-882A-9A40-B022-436BFBDBE26C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31" tIns="45715" rIns="91431" bIns="4571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2D0003E4-B39D-E849-A6CD-409DB158DDD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30476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>
            <a:extLst>
              <a:ext uri="{FF2B5EF4-FFF2-40B4-BE49-F238E27FC236}">
                <a16:creationId xmlns:a16="http://schemas.microsoft.com/office/drawing/2014/main" id="{60899F77-2036-9A4A-BE33-089329E30CC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167" tIns="46584" rIns="93167" bIns="46584" numCol="1" anchor="t" anchorCtr="0" compatLnSpc="1">
            <a:prstTxWarp prst="textNoShape">
              <a:avLst/>
            </a:prstTxWarp>
          </a:bodyPr>
          <a:lstStyle>
            <a:lvl1pPr algn="l" defTabSz="931765"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6563" name="Rectangle 3">
            <a:extLst>
              <a:ext uri="{FF2B5EF4-FFF2-40B4-BE49-F238E27FC236}">
                <a16:creationId xmlns:a16="http://schemas.microsoft.com/office/drawing/2014/main" id="{E9647E28-D15D-EA4F-B3EC-3F4694735C51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167" tIns="46584" rIns="93167" bIns="46584" numCol="1" anchor="t" anchorCtr="0" compatLnSpc="1">
            <a:prstTxWarp prst="textNoShape">
              <a:avLst/>
            </a:prstTxWarp>
          </a:bodyPr>
          <a:lstStyle>
            <a:lvl1pPr algn="r" defTabSz="931765"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28F26DEB-C752-D845-8225-B0B762F7CDF3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6565" name="Rectangle 5">
            <a:extLst>
              <a:ext uri="{FF2B5EF4-FFF2-40B4-BE49-F238E27FC236}">
                <a16:creationId xmlns:a16="http://schemas.microsoft.com/office/drawing/2014/main" id="{AB95337B-BFFC-0F4E-9203-41990388DD4D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167" tIns="46584" rIns="93167" bIns="465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6566" name="Rectangle 6">
            <a:extLst>
              <a:ext uri="{FF2B5EF4-FFF2-40B4-BE49-F238E27FC236}">
                <a16:creationId xmlns:a16="http://schemas.microsoft.com/office/drawing/2014/main" id="{99D73043-3827-4645-AA6B-877DFEA8E8A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167" tIns="46584" rIns="93167" bIns="46584" numCol="1" anchor="b" anchorCtr="0" compatLnSpc="1">
            <a:prstTxWarp prst="textNoShape">
              <a:avLst/>
            </a:prstTxWarp>
          </a:bodyPr>
          <a:lstStyle>
            <a:lvl1pPr algn="l" defTabSz="931765"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6567" name="Rectangle 7">
            <a:extLst>
              <a:ext uri="{FF2B5EF4-FFF2-40B4-BE49-F238E27FC236}">
                <a16:creationId xmlns:a16="http://schemas.microsoft.com/office/drawing/2014/main" id="{7F9348C4-DDC4-8348-B7C1-69D63EDDDB7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167" tIns="46584" rIns="93167" bIns="46584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/>
            </a:lvl1pPr>
          </a:lstStyle>
          <a:p>
            <a:pPr>
              <a:defRPr/>
            </a:pPr>
            <a:fld id="{1A04EA49-C4E4-7649-B419-4402D920182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80262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>
            <a:extLst>
              <a:ext uri="{FF2B5EF4-FFF2-40B4-BE49-F238E27FC236}">
                <a16:creationId xmlns:a16="http://schemas.microsoft.com/office/drawing/2014/main" id="{552CBAEF-DFD2-4D4A-B470-984D92C038B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30275"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30275"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30275"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30275"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A1C3F46C-C750-7243-9681-D15B76334B53}" type="slidenum">
              <a:rPr lang="en-US" altLang="en-US" sz="1200" smtClean="0"/>
              <a:pPr/>
              <a:t>1</a:t>
            </a:fld>
            <a:endParaRPr lang="en-US" altLang="en-US" sz="1200"/>
          </a:p>
        </p:txBody>
      </p:sp>
      <p:sp>
        <p:nvSpPr>
          <p:cNvPr id="16386" name="Rectangle 2">
            <a:extLst>
              <a:ext uri="{FF2B5EF4-FFF2-40B4-BE49-F238E27FC236}">
                <a16:creationId xmlns:a16="http://schemas.microsoft.com/office/drawing/2014/main" id="{CDD199A1-1772-F140-AE7E-BF42036AA7C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A244215F-72FF-5144-82B0-1B74B5F793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7192986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>
            <a:extLst>
              <a:ext uri="{FF2B5EF4-FFF2-40B4-BE49-F238E27FC236}">
                <a16:creationId xmlns:a16="http://schemas.microsoft.com/office/drawing/2014/main" id="{9F55B4AC-BDF9-E846-81C9-5A607EEA476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28688"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28688"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28688"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28688"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EEE147D5-253C-A14C-B619-0A1A96310CC2}" type="slidenum">
              <a:rPr lang="en-US" altLang="en-US" sz="1200" smtClean="0"/>
              <a:pPr/>
              <a:t>10</a:t>
            </a:fld>
            <a:endParaRPr lang="en-US" altLang="en-US" sz="1200"/>
          </a:p>
        </p:txBody>
      </p:sp>
      <p:sp>
        <p:nvSpPr>
          <p:cNvPr id="22530" name="Rectangle 2">
            <a:extLst>
              <a:ext uri="{FF2B5EF4-FFF2-40B4-BE49-F238E27FC236}">
                <a16:creationId xmlns:a16="http://schemas.microsoft.com/office/drawing/2014/main" id="{FB2BB03B-2EBC-804A-B2A3-A159B995D49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8676061D-4177-334B-B845-215C20C399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017586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Rectangle 7">
            <a:extLst>
              <a:ext uri="{FF2B5EF4-FFF2-40B4-BE49-F238E27FC236}">
                <a16:creationId xmlns:a16="http://schemas.microsoft.com/office/drawing/2014/main" id="{D811154D-1D7A-664D-986D-174E33F6BC4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28688"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28688"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28688"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28688"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30CAA008-5976-DF4B-A94F-022CE789F81F}" type="slidenum">
              <a:rPr lang="en-US" altLang="en-US" sz="1200" smtClean="0"/>
              <a:pPr/>
              <a:t>11</a:t>
            </a:fld>
            <a:endParaRPr lang="en-US" altLang="en-US" sz="1200"/>
          </a:p>
        </p:txBody>
      </p:sp>
      <p:sp>
        <p:nvSpPr>
          <p:cNvPr id="88066" name="Rectangle 2">
            <a:extLst>
              <a:ext uri="{FF2B5EF4-FFF2-40B4-BE49-F238E27FC236}">
                <a16:creationId xmlns:a16="http://schemas.microsoft.com/office/drawing/2014/main" id="{4595175D-84ED-424E-9872-2DF5700A060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>
            <a:extLst>
              <a:ext uri="{FF2B5EF4-FFF2-40B4-BE49-F238E27FC236}">
                <a16:creationId xmlns:a16="http://schemas.microsoft.com/office/drawing/2014/main" id="{9A6C9E70-3038-4A4D-BCEC-72200F0AA3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263113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>
            <a:extLst>
              <a:ext uri="{FF2B5EF4-FFF2-40B4-BE49-F238E27FC236}">
                <a16:creationId xmlns:a16="http://schemas.microsoft.com/office/drawing/2014/main" id="{37BF224F-A981-CB49-81B6-E1C02F2667B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28688"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28688"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28688"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28688"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79DE85BC-FAC6-B64C-B2ED-3AF574844DD1}" type="slidenum">
              <a:rPr lang="en-US" altLang="en-US" sz="1200" smtClean="0"/>
              <a:pPr/>
              <a:t>2</a:t>
            </a:fld>
            <a:endParaRPr lang="en-US" altLang="en-US" sz="1200"/>
          </a:p>
        </p:txBody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11CF42B4-9022-314D-8A35-339BB501018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0FC08DA1-D668-AB4F-A0BD-7DAAB04E24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45818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>
            <a:extLst>
              <a:ext uri="{FF2B5EF4-FFF2-40B4-BE49-F238E27FC236}">
                <a16:creationId xmlns:a16="http://schemas.microsoft.com/office/drawing/2014/main" id="{37BF224F-A981-CB49-81B6-E1C02F2667B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28688"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28688"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28688"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28688"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79DE85BC-FAC6-B64C-B2ED-3AF574844DD1}" type="slidenum">
              <a:rPr lang="en-US" altLang="en-US" sz="1200" smtClean="0"/>
              <a:pPr/>
              <a:t>3</a:t>
            </a:fld>
            <a:endParaRPr lang="en-US" altLang="en-US" sz="1200"/>
          </a:p>
        </p:txBody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11CF42B4-9022-314D-8A35-339BB501018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0FC08DA1-D668-AB4F-A0BD-7DAAB04E24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648405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>
            <a:extLst>
              <a:ext uri="{FF2B5EF4-FFF2-40B4-BE49-F238E27FC236}">
                <a16:creationId xmlns:a16="http://schemas.microsoft.com/office/drawing/2014/main" id="{9F55B4AC-BDF9-E846-81C9-5A607EEA476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28688"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28688"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28688"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28688"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EEE147D5-253C-A14C-B619-0A1A96310CC2}" type="slidenum">
              <a:rPr lang="en-US" altLang="en-US" sz="1200" smtClean="0"/>
              <a:pPr/>
              <a:t>4</a:t>
            </a:fld>
            <a:endParaRPr lang="en-US" altLang="en-US" sz="1200"/>
          </a:p>
        </p:txBody>
      </p:sp>
      <p:sp>
        <p:nvSpPr>
          <p:cNvPr id="22530" name="Rectangle 2">
            <a:extLst>
              <a:ext uri="{FF2B5EF4-FFF2-40B4-BE49-F238E27FC236}">
                <a16:creationId xmlns:a16="http://schemas.microsoft.com/office/drawing/2014/main" id="{FB2BB03B-2EBC-804A-B2A3-A159B995D49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8676061D-4177-334B-B845-215C20C399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633211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>
            <a:extLst>
              <a:ext uri="{FF2B5EF4-FFF2-40B4-BE49-F238E27FC236}">
                <a16:creationId xmlns:a16="http://schemas.microsoft.com/office/drawing/2014/main" id="{71AA1823-6A31-5C4E-8C04-948D027F3BE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28688"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28688"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28688"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28688"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A0C304A5-CD15-C54C-88D6-8545F7EEA84A}" type="slidenum">
              <a:rPr lang="en-US" altLang="en-US" sz="1200" smtClean="0"/>
              <a:pPr/>
              <a:t>5</a:t>
            </a:fld>
            <a:endParaRPr lang="en-US" altLang="en-US" sz="1200"/>
          </a:p>
        </p:txBody>
      </p:sp>
      <p:sp>
        <p:nvSpPr>
          <p:cNvPr id="24578" name="Rectangle 2">
            <a:extLst>
              <a:ext uri="{FF2B5EF4-FFF2-40B4-BE49-F238E27FC236}">
                <a16:creationId xmlns:a16="http://schemas.microsoft.com/office/drawing/2014/main" id="{E6912CA8-91C4-A64B-BE8B-7123C718A6E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C39A8D0F-6AC7-6349-99A8-6B921EE27B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316930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>
            <a:extLst>
              <a:ext uri="{FF2B5EF4-FFF2-40B4-BE49-F238E27FC236}">
                <a16:creationId xmlns:a16="http://schemas.microsoft.com/office/drawing/2014/main" id="{37BF224F-A981-CB49-81B6-E1C02F2667B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28688"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28688"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28688"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28688"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79DE85BC-FAC6-B64C-B2ED-3AF574844DD1}" type="slidenum">
              <a:rPr lang="en-US" altLang="en-US" sz="1200" smtClean="0"/>
              <a:pPr/>
              <a:t>6</a:t>
            </a:fld>
            <a:endParaRPr lang="en-US" altLang="en-US" sz="1200"/>
          </a:p>
        </p:txBody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11CF42B4-9022-314D-8A35-339BB501018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0FC08DA1-D668-AB4F-A0BD-7DAAB04E24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473115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>
            <a:extLst>
              <a:ext uri="{FF2B5EF4-FFF2-40B4-BE49-F238E27FC236}">
                <a16:creationId xmlns:a16="http://schemas.microsoft.com/office/drawing/2014/main" id="{37BF224F-A981-CB49-81B6-E1C02F2667B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28688"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28688"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28688"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28688"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79DE85BC-FAC6-B64C-B2ED-3AF574844DD1}" type="slidenum">
              <a:rPr lang="en-US" altLang="en-US" sz="1200" smtClean="0"/>
              <a:pPr/>
              <a:t>7</a:t>
            </a:fld>
            <a:endParaRPr lang="en-US" altLang="en-US" sz="1200"/>
          </a:p>
        </p:txBody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11CF42B4-9022-314D-8A35-339BB501018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0FC08DA1-D668-AB4F-A0BD-7DAAB04E24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023119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>
            <a:extLst>
              <a:ext uri="{FF2B5EF4-FFF2-40B4-BE49-F238E27FC236}">
                <a16:creationId xmlns:a16="http://schemas.microsoft.com/office/drawing/2014/main" id="{37BF224F-A981-CB49-81B6-E1C02F2667B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28688"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28688"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28688"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28688"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79DE85BC-FAC6-B64C-B2ED-3AF574844DD1}" type="slidenum">
              <a:rPr lang="en-US" altLang="en-US" sz="1200" smtClean="0"/>
              <a:pPr/>
              <a:t>8</a:t>
            </a:fld>
            <a:endParaRPr lang="en-US" altLang="en-US" sz="1200"/>
          </a:p>
        </p:txBody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11CF42B4-9022-314D-8A35-339BB501018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0FC08DA1-D668-AB4F-A0BD-7DAAB04E24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92993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>
            <a:extLst>
              <a:ext uri="{FF2B5EF4-FFF2-40B4-BE49-F238E27FC236}">
                <a16:creationId xmlns:a16="http://schemas.microsoft.com/office/drawing/2014/main" id="{9F55B4AC-BDF9-E846-81C9-5A607EEA476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28688"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28688"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28688"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28688"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EEE147D5-253C-A14C-B619-0A1A96310CC2}" type="slidenum">
              <a:rPr lang="en-US" altLang="en-US" sz="1200" smtClean="0"/>
              <a:pPr/>
              <a:t>9</a:t>
            </a:fld>
            <a:endParaRPr lang="en-US" altLang="en-US" sz="1200"/>
          </a:p>
        </p:txBody>
      </p:sp>
      <p:sp>
        <p:nvSpPr>
          <p:cNvPr id="22530" name="Rectangle 2">
            <a:extLst>
              <a:ext uri="{FF2B5EF4-FFF2-40B4-BE49-F238E27FC236}">
                <a16:creationId xmlns:a16="http://schemas.microsoft.com/office/drawing/2014/main" id="{FB2BB03B-2EBC-804A-B2A3-A159B995D49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8676061D-4177-334B-B845-215C20C399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167032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1AC58E-68A1-C641-A64E-E9D3541ACF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799B45-1E83-3E40-9F85-0B4CB3728C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D4CFB8-F9E3-F34A-82D2-117B74E212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1DF18E-57DB-FE49-877F-7510992BD7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DAE701-84A3-D44B-9BF8-97AF06E35F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B6C86A-1C38-3548-8CA7-80AE847FFDF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311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CE61E9-0F38-D448-AEC1-8577A535BB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2F1427F-8290-6740-A22F-266450BB82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5CEFE2-5572-3C48-AEF4-A09873FFB4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21656E-E514-7745-A4A6-385808D61F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85F734-B981-9E4D-AE14-E8040DC12A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329DFC-0A34-3544-BB25-51E20A16FF47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8633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0BDC592-A892-5949-AD2D-025C55B2F01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43F24C5-B9AB-FB45-8009-7682278C7E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7DD1BD-EE9C-5842-BB65-BFDE902F63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B5BDB7-4B5F-384B-9C76-A64132CC2D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95D402-2B0F-CB48-8613-ABCD5B933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87908B-1066-0241-9FFF-C5CF988FB808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3100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1E1B5D-C882-8747-A379-789F7CB114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15C7E7-B484-F942-8711-13DBE4C7F0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4D6B4C-B0C1-ED44-A502-C7A8DDBBB2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EC0CB1-00D1-DE4C-B206-FBD2AE1DE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2B855E-732F-3243-B3E5-46247AF1B9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18F9C3-C8C6-194C-AB9F-19038D3E85E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7944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E8A4F7-6314-8942-8FA9-A92A8EFAB2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5889CC-B11A-3C44-B418-263C95C1A4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AC2B48-9747-574A-8218-C39B7DFC18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1268AA-EF1E-064C-A50A-FF06F8C24C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486E2B-D044-8F4D-98CD-6683E287E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A3A549-95BC-F747-8499-2DD63075AED4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7824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EA206E-B624-CD4E-856B-FA8F6B49DE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0C891C-C257-364C-8100-7D4BDCC5BE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56DE0E-2A77-C646-9ADF-CF85088A11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D0AE13-C489-2B48-878A-8324F3E363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EEB0F4-5FFB-F843-92C9-B44940EF3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1C84FA-819D-DD47-82C5-AC54A3606E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FFC554-0E50-4244-B541-BB2B5195CDE4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9186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3DDDD6-85CA-6048-B60C-75186F9C46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376F6A-AF14-0B46-A517-6ADF0600B0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FDA823-0EB6-984D-9205-6808F9F5B4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C94BC47-4EC6-B64A-9B81-014FFDC5BB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27789C9-E909-7B4B-98C3-34F76ECCDFC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33FB24A-4B00-7C44-AA86-DFC9A13522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6D8A8B2-F34A-5048-9FD7-12D74149C2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6B2A3C7-4FE0-094D-B6E1-82DDDAADBC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8ECB0-ABAE-294F-9048-55B09CD6EB63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4318028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6A0A5D-FC55-C544-A471-A879D2A98A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88B73B3-A5E3-BE4E-AC3A-895E96D3F7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ECE1CB6-7512-FF48-AEEA-477A173817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4552919-D787-D54B-9FBD-D061AF222B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0B43F8-742C-614D-A32F-8DB9A8295AD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9710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E584DD4-E2B6-374F-A8DA-3C425A4F32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255DE1B-2B9D-0548-AD7D-DEDFB6B2EA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94ED3F-9FDC-924B-863F-A2DCCD3383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669DB2-104F-0944-B6A8-1EECDF8078E8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8537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C3A427-239E-7E4D-97C2-D2D64F8526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5BEAF4-04DB-CF49-AB6F-776DA6DF6A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DD7B3C-7CE5-D246-AA31-B83D1EF766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713527-C532-D54C-B66E-171015DD81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7BF54A-754A-C845-A12C-A36162ED76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9B2121-EBA9-5C41-8918-4858C4B27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23BDCB-1DD4-2048-ADA4-F1729FAE4AD9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8379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1406C2-3BE0-294E-9618-AF65E3D39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A163490-8191-7941-8EC6-C85B830DBFF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A50E0E-942B-1043-B0CD-79EB6AB2D7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BFB7B1-6F32-9446-9050-C181A3C087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80C4B3-F24B-6E4E-8E2C-BBF8B5E56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57E5CB-F31E-254C-B4F3-4D4A81D57D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261B39-5FCD-2140-B912-548879D8A5C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0982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8ADD6F-024F-8649-9B00-1AF145CD8F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B27888-872C-6247-8424-B26350BE1F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035B0C-1079-D64B-8021-CFE3323207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A2A84F-1C50-2D49-BDA4-9FDA1A6F2C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F9DD82-8144-C246-BF44-92E2AD1F69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738ECB0-ABAE-294F-9048-55B09CD6EB63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7829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019" r:id="rId1"/>
    <p:sldLayoutId id="2147485020" r:id="rId2"/>
    <p:sldLayoutId id="2147485021" r:id="rId3"/>
    <p:sldLayoutId id="2147485022" r:id="rId4"/>
    <p:sldLayoutId id="2147485023" r:id="rId5"/>
    <p:sldLayoutId id="2147485024" r:id="rId6"/>
    <p:sldLayoutId id="2147485025" r:id="rId7"/>
    <p:sldLayoutId id="2147485026" r:id="rId8"/>
    <p:sldLayoutId id="2147485027" r:id="rId9"/>
    <p:sldLayoutId id="2147485028" r:id="rId10"/>
    <p:sldLayoutId id="2147485029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85958DA9-3AAA-0C48-AD2A-D26FDB18849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52400" y="1425575"/>
            <a:ext cx="8839200" cy="147002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b="1" dirty="0">
                <a:latin typeface="+mn-lt"/>
              </a:rPr>
              <a:t>Global Volatility and                     Firm-Level Capital Flows </a:t>
            </a:r>
            <a:endParaRPr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5361" name="Rectangle 3">
            <a:extLst>
              <a:ext uri="{FF2B5EF4-FFF2-40B4-BE49-F238E27FC236}">
                <a16:creationId xmlns:a16="http://schemas.microsoft.com/office/drawing/2014/main" id="{A45ECE78-64F8-5343-88ED-8EE0FE7FBE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" y="3505200"/>
            <a:ext cx="8915400" cy="24384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800" b="1" dirty="0">
                <a:ea typeface="ＭＳ Ｐゴシック" panose="020B0600070205080204" pitchFamily="34" charset="-128"/>
              </a:rPr>
              <a:t>Marcin Kacperczyk (Imperial College)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b="1" dirty="0">
                <a:ea typeface="ＭＳ Ｐゴシック" panose="020B0600070205080204" pitchFamily="34" charset="-128"/>
              </a:rPr>
              <a:t>Jaromir Nosal (Boston College)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b="1" dirty="0">
                <a:ea typeface="ＭＳ Ｐゴシック" panose="020B0600070205080204" pitchFamily="34" charset="-128"/>
              </a:rPr>
              <a:t>Tianyu Wang (Tsinghua University)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 b="1" dirty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</a:pPr>
            <a:endParaRPr lang="en-US" altLang="en-US" sz="2000" b="1" dirty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ea typeface="ＭＳ Ｐゴシック" panose="020B0600070205080204" pitchFamily="34" charset="-128"/>
              </a:rPr>
              <a:t>EFA, August 2022</a:t>
            </a:r>
            <a:endParaRPr lang="pl-PL" altLang="en-US" sz="2400" b="1" dirty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>
            <a:extLst>
              <a:ext uri="{FF2B5EF4-FFF2-40B4-BE49-F238E27FC236}">
                <a16:creationId xmlns:a16="http://schemas.microsoft.com/office/drawing/2014/main" id="{C132BC12-58CA-F045-9C07-F5DB0F1116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152400"/>
            <a:ext cx="8229600" cy="838200"/>
          </a:xfrm>
        </p:spPr>
        <p:txBody>
          <a:bodyPr>
            <a:normAutofit/>
          </a:bodyPr>
          <a:lstStyle/>
          <a:p>
            <a:r>
              <a:rPr lang="en-US" altLang="en-US" sz="3600" b="1" dirty="0">
                <a:ea typeface="ＭＳ Ｐゴシック" panose="020B0600070205080204" pitchFamily="34" charset="-128"/>
              </a:rPr>
              <a:t>Extensions and Robustness</a:t>
            </a:r>
            <a:endParaRPr lang="en-US" altLang="en-US" sz="3600" b="1" dirty="0">
              <a:solidFill>
                <a:schemeClr val="tx1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F3700384-FFDE-CA40-A43D-FA756661B8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066800"/>
            <a:ext cx="8763000" cy="56388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spcAft>
                <a:spcPct val="55000"/>
              </a:spcAft>
            </a:pPr>
            <a:r>
              <a:rPr lang="en-US" altLang="en-US" sz="2400" dirty="0">
                <a:latin typeface="+mj-lt"/>
                <a:ea typeface="ＭＳ Ｐゴシック" panose="020B0600070205080204" pitchFamily="34" charset="-128"/>
              </a:rPr>
              <a:t>Extensive margin: entry and exit</a:t>
            </a:r>
          </a:p>
          <a:p>
            <a:pPr lvl="1">
              <a:lnSpc>
                <a:spcPct val="80000"/>
              </a:lnSpc>
              <a:spcAft>
                <a:spcPct val="55000"/>
              </a:spcAft>
            </a:pPr>
            <a:r>
              <a:rPr lang="en-US" altLang="en-US" sz="2000" dirty="0">
                <a:latin typeface="+mj-lt"/>
                <a:ea typeface="ＭＳ Ｐゴシック" panose="020B0600070205080204" pitchFamily="34" charset="-128"/>
              </a:rPr>
              <a:t>overall consistent with combined effect</a:t>
            </a:r>
          </a:p>
          <a:p>
            <a:pPr lvl="1">
              <a:lnSpc>
                <a:spcPct val="80000"/>
              </a:lnSpc>
              <a:spcAft>
                <a:spcPct val="55000"/>
              </a:spcAft>
            </a:pPr>
            <a:r>
              <a:rPr lang="en-US" altLang="en-US" sz="2000" dirty="0">
                <a:latin typeface="+mj-lt"/>
                <a:ea typeface="ＭＳ Ｐゴシック" panose="020B0600070205080204" pitchFamily="34" charset="-128"/>
              </a:rPr>
              <a:t>in cross section, foreign entry into large stocks strongest</a:t>
            </a:r>
          </a:p>
          <a:p>
            <a:pPr eaLnBrk="1" hangingPunct="1">
              <a:lnSpc>
                <a:spcPct val="80000"/>
              </a:lnSpc>
              <a:spcAft>
                <a:spcPct val="55000"/>
              </a:spcAft>
            </a:pPr>
            <a:r>
              <a:rPr lang="en-US" altLang="en-US" sz="2400" dirty="0">
                <a:latin typeface="+mj-lt"/>
                <a:ea typeface="ＭＳ Ｐゴシック" panose="020B0600070205080204" pitchFamily="34" charset="-128"/>
              </a:rPr>
              <a:t>Importance of US: excluding foreign investors preserves results</a:t>
            </a:r>
          </a:p>
          <a:p>
            <a:pPr>
              <a:lnSpc>
                <a:spcPct val="80000"/>
              </a:lnSpc>
              <a:spcAft>
                <a:spcPct val="55000"/>
              </a:spcAft>
            </a:pPr>
            <a:r>
              <a:rPr lang="en-US" altLang="en-US" sz="2400" dirty="0">
                <a:latin typeface="+mj-lt"/>
                <a:ea typeface="ＭＳ Ｐゴシック" panose="020B0600070205080204" pitchFamily="34" charset="-128"/>
              </a:rPr>
              <a:t>Tax havens</a:t>
            </a:r>
          </a:p>
          <a:p>
            <a:pPr lvl="1">
              <a:lnSpc>
                <a:spcPct val="80000"/>
              </a:lnSpc>
              <a:spcAft>
                <a:spcPct val="55000"/>
              </a:spcAft>
            </a:pPr>
            <a:r>
              <a:rPr lang="en-US" altLang="en-US" sz="2000" dirty="0">
                <a:latin typeface="+mj-lt"/>
                <a:ea typeface="ＭＳ Ｐゴシック" panose="020B0600070205080204" pitchFamily="34" charset="-128"/>
              </a:rPr>
              <a:t>excluding markets or firms does not significantly affect results</a:t>
            </a:r>
          </a:p>
          <a:p>
            <a:pPr>
              <a:lnSpc>
                <a:spcPct val="80000"/>
              </a:lnSpc>
              <a:spcAft>
                <a:spcPct val="55000"/>
              </a:spcAft>
            </a:pPr>
            <a:r>
              <a:rPr lang="en-US" altLang="en-US" sz="2400" dirty="0">
                <a:latin typeface="+mj-lt"/>
                <a:ea typeface="ＭＳ Ｐゴシック" panose="020B0600070205080204" pitchFamily="34" charset="-128"/>
              </a:rPr>
              <a:t>Developed vs Emerging Markets</a:t>
            </a:r>
          </a:p>
          <a:p>
            <a:pPr lvl="1">
              <a:lnSpc>
                <a:spcPct val="80000"/>
              </a:lnSpc>
              <a:spcAft>
                <a:spcPct val="55000"/>
              </a:spcAft>
            </a:pPr>
            <a:r>
              <a:rPr lang="en-US" altLang="en-US" sz="2000" dirty="0">
                <a:latin typeface="+mj-lt"/>
                <a:ea typeface="ＭＳ Ｐゴシック" panose="020B0600070205080204" pitchFamily="34" charset="-128"/>
              </a:rPr>
              <a:t>Developed: qualitatively &amp; quantitatively similar to aggregates</a:t>
            </a:r>
          </a:p>
          <a:p>
            <a:pPr lvl="1">
              <a:lnSpc>
                <a:spcPct val="80000"/>
              </a:lnSpc>
              <a:spcAft>
                <a:spcPct val="55000"/>
              </a:spcAft>
            </a:pPr>
            <a:r>
              <a:rPr lang="en-US" altLang="en-US" sz="2000" dirty="0">
                <a:latin typeface="+mj-lt"/>
                <a:ea typeface="ＭＳ Ｐゴシック" panose="020B0600070205080204" pitchFamily="34" charset="-128"/>
              </a:rPr>
              <a:t>Emerging: larger magnitudes &amp; less statistical power</a:t>
            </a:r>
          </a:p>
          <a:p>
            <a:pPr>
              <a:lnSpc>
                <a:spcPct val="80000"/>
              </a:lnSpc>
              <a:spcAft>
                <a:spcPct val="55000"/>
              </a:spcAft>
            </a:pPr>
            <a:r>
              <a:rPr lang="en-US" altLang="en-US" sz="2400" dirty="0" err="1">
                <a:latin typeface="+mj-lt"/>
                <a:ea typeface="ＭＳ Ｐゴシック" panose="020B0600070205080204" pitchFamily="34" charset="-128"/>
              </a:rPr>
              <a:t>Covid+GFC</a:t>
            </a:r>
            <a:endParaRPr lang="en-US" altLang="en-US" sz="2400" dirty="0">
              <a:latin typeface="+mj-lt"/>
              <a:ea typeface="ＭＳ Ｐゴシック" panose="020B0600070205080204" pitchFamily="34" charset="-128"/>
            </a:endParaRPr>
          </a:p>
          <a:p>
            <a:pPr lvl="1">
              <a:lnSpc>
                <a:spcPct val="80000"/>
              </a:lnSpc>
              <a:spcAft>
                <a:spcPct val="55000"/>
              </a:spcAft>
            </a:pPr>
            <a:r>
              <a:rPr lang="en-US" altLang="en-US" sz="2000" dirty="0">
                <a:latin typeface="+mj-lt"/>
                <a:ea typeface="ＭＳ Ｐゴシック" panose="020B0600070205080204" pitchFamily="34" charset="-128"/>
              </a:rPr>
              <a:t>all effects much stronger, especially for Emerging Markets</a:t>
            </a:r>
          </a:p>
          <a:p>
            <a:pPr lvl="1">
              <a:lnSpc>
                <a:spcPct val="80000"/>
              </a:lnSpc>
              <a:spcAft>
                <a:spcPct val="55000"/>
              </a:spcAft>
            </a:pPr>
            <a:endParaRPr lang="en-US" altLang="en-US" sz="2200" dirty="0">
              <a:latin typeface="+mj-lt"/>
              <a:ea typeface="ＭＳ Ｐゴシック" panose="020B0600070205080204" pitchFamily="34" charset="-128"/>
            </a:endParaRPr>
          </a:p>
        </p:txBody>
      </p:sp>
      <p:sp>
        <p:nvSpPr>
          <p:cNvPr id="21506" name="Slide Number Placeholder 5">
            <a:extLst>
              <a:ext uri="{FF2B5EF4-FFF2-40B4-BE49-F238E27FC236}">
                <a16:creationId xmlns:a16="http://schemas.microsoft.com/office/drawing/2014/main" id="{BB57DDB4-5C31-6542-88FB-E9E651BE54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4A142557-DD21-EF4F-95C9-D279F8274BA7}" type="slidenum">
              <a:rPr lang="en-US" altLang="en-US" sz="1400" smtClean="0">
                <a:solidFill>
                  <a:srgbClr val="FFFFFF"/>
                </a:solidFill>
                <a:latin typeface="Franklin Gothic Book" panose="020B0503020102020204" pitchFamily="34" charset="0"/>
              </a:rPr>
              <a:pPr/>
              <a:t>10</a:t>
            </a:fld>
            <a:endParaRPr lang="en-US" altLang="en-US" sz="1400" dirty="0">
              <a:solidFill>
                <a:srgbClr val="FFFFFF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21508" name="Line 4">
            <a:extLst>
              <a:ext uri="{FF2B5EF4-FFF2-40B4-BE49-F238E27FC236}">
                <a16:creationId xmlns:a16="http://schemas.microsoft.com/office/drawing/2014/main" id="{46ECA73C-F7D7-6E43-B7F8-B6B02698A54F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914400"/>
            <a:ext cx="8763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1713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Rectangle 2">
            <a:extLst>
              <a:ext uri="{FF2B5EF4-FFF2-40B4-BE49-F238E27FC236}">
                <a16:creationId xmlns:a16="http://schemas.microsoft.com/office/drawing/2014/main" id="{8A5C9339-B309-6747-871D-4BF4EBE44A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152400"/>
            <a:ext cx="89916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600" b="1">
                <a:solidFill>
                  <a:schemeClr val="tx1"/>
                </a:solidFill>
                <a:ea typeface="ＭＳ Ｐゴシック" panose="020B0600070205080204" pitchFamily="34" charset="-128"/>
              </a:rPr>
              <a:t>Conclusions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7043" name="Rectangle 3">
                <a:extLst>
                  <a:ext uri="{FF2B5EF4-FFF2-40B4-BE49-F238E27FC236}">
                    <a16:creationId xmlns:a16="http://schemas.microsoft.com/office/drawing/2014/main" id="{BD0D0A98-2491-B641-8B61-98F02D42414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52400" y="1142999"/>
                <a:ext cx="8991600" cy="5578477"/>
              </a:xfrm>
            </p:spPr>
            <p:txBody>
              <a:bodyPr>
                <a:noAutofit/>
              </a:bodyPr>
              <a:lstStyle/>
              <a:p>
                <a:pPr marL="273050" lvl="1" indent="-273050" eaLnBrk="1" hangingPunct="1">
                  <a:lnSpc>
                    <a:spcPct val="80000"/>
                  </a:lnSpc>
                  <a:spcBef>
                    <a:spcPts val="575"/>
                  </a:spcBef>
                  <a:spcAft>
                    <a:spcPct val="55000"/>
                  </a:spcAft>
                  <a:buClr>
                    <a:schemeClr val="accent1"/>
                  </a:buClr>
                </a:pPr>
                <a:r>
                  <a:rPr lang="en-US" altLang="en-US" sz="1600" dirty="0">
                    <a:latin typeface="+mj-lt"/>
                    <a:ea typeface="ＭＳ Ｐゴシック" panose="020B0600070205080204" pitchFamily="34" charset="-128"/>
                  </a:rPr>
                  <a:t>In globally connected markets capital flows play an important role</a:t>
                </a:r>
              </a:p>
              <a:p>
                <a:pPr marL="615950" lvl="2" indent="-273050">
                  <a:lnSpc>
                    <a:spcPct val="80000"/>
                  </a:lnSpc>
                  <a:spcBef>
                    <a:spcPts val="575"/>
                  </a:spcBef>
                  <a:spcAft>
                    <a:spcPct val="55000"/>
                  </a:spcAft>
                  <a:buClr>
                    <a:schemeClr val="accent1"/>
                  </a:buClr>
                </a:pPr>
                <a:r>
                  <a:rPr lang="en-US" altLang="en-US" sz="1600" dirty="0">
                    <a:latin typeface="+mj-lt"/>
                    <a:ea typeface="ＭＳ Ｐゴシック" panose="020B0600070205080204" pitchFamily="34" charset="-128"/>
                  </a:rPr>
                  <a:t>concern that foreign flows are </a:t>
                </a:r>
                <a:r>
                  <a:rPr lang="en-US" altLang="en-US" sz="1600" i="1" dirty="0">
                    <a:latin typeface="+mj-lt"/>
                    <a:ea typeface="ＭＳ Ｐゴシック" panose="020B0600070205080204" pitchFamily="34" charset="-128"/>
                  </a:rPr>
                  <a:t>uniformly</a:t>
                </a:r>
                <a:r>
                  <a:rPr lang="en-US" altLang="en-US" sz="1600" dirty="0">
                    <a:latin typeface="+mj-lt"/>
                    <a:ea typeface="ＭＳ Ｐゴシック" panose="020B0600070205080204" pitchFamily="34" charset="-128"/>
                  </a:rPr>
                  <a:t> destabilizing local markets</a:t>
                </a:r>
              </a:p>
              <a:p>
                <a:pPr marL="273050" lvl="1" indent="-273050">
                  <a:lnSpc>
                    <a:spcPct val="80000"/>
                  </a:lnSpc>
                  <a:spcBef>
                    <a:spcPts val="575"/>
                  </a:spcBef>
                  <a:spcAft>
                    <a:spcPct val="55000"/>
                  </a:spcAft>
                  <a:buClr>
                    <a:schemeClr val="accent1"/>
                  </a:buClr>
                </a:pPr>
                <a:r>
                  <a:rPr lang="en-US" altLang="en-US" sz="1600" dirty="0">
                    <a:latin typeface="+mj-lt"/>
                    <a:ea typeface="ＭＳ Ｐゴシック" panose="020B0600070205080204" pitchFamily="34" charset="-128"/>
                  </a:rPr>
                  <a:t>Foreign investors</a:t>
                </a:r>
              </a:p>
              <a:p>
                <a:pPr marL="615950" lvl="2" indent="-273050">
                  <a:lnSpc>
                    <a:spcPct val="80000"/>
                  </a:lnSpc>
                  <a:spcBef>
                    <a:spcPts val="575"/>
                  </a:spcBef>
                  <a:spcAft>
                    <a:spcPct val="55000"/>
                  </a:spcAft>
                  <a:buClr>
                    <a:schemeClr val="accent1"/>
                  </a:buClr>
                </a:pPr>
                <a:r>
                  <a:rPr lang="en-US" altLang="en-US" sz="1600" dirty="0">
                    <a:latin typeface="+mj-lt"/>
                    <a:ea typeface="ＭＳ Ｐゴシック" panose="020B0600070205080204" pitchFamily="34" charset="-128"/>
                  </a:rPr>
                  <a:t>react more negatively to volatility shocks</a:t>
                </a:r>
              </a:p>
              <a:p>
                <a:pPr marL="615950" lvl="2" indent="-273050">
                  <a:lnSpc>
                    <a:spcPct val="80000"/>
                  </a:lnSpc>
                  <a:spcBef>
                    <a:spcPts val="575"/>
                  </a:spcBef>
                  <a:spcAft>
                    <a:spcPct val="55000"/>
                  </a:spcAft>
                  <a:buClr>
                    <a:schemeClr val="accent1"/>
                  </a:buClr>
                </a:pPr>
                <a:r>
                  <a:rPr lang="en-US" altLang="en-US" sz="1600" dirty="0">
                    <a:latin typeface="+mj-lt"/>
                    <a:ea typeface="ＭＳ Ｐゴシック" panose="020B0600070205080204" pitchFamily="34" charset="-128"/>
                  </a:rPr>
                  <a:t>discriminate between information-sensitive and information-insensitive assets</a:t>
                </a:r>
              </a:p>
              <a:p>
                <a:pPr marL="615950" lvl="2" indent="-273050">
                  <a:lnSpc>
                    <a:spcPct val="80000"/>
                  </a:lnSpc>
                  <a:spcBef>
                    <a:spcPts val="575"/>
                  </a:spcBef>
                  <a:spcAft>
                    <a:spcPct val="55000"/>
                  </a:spcAft>
                  <a:buClr>
                    <a:schemeClr val="accent1"/>
                  </a:buClr>
                </a:pPr>
                <a:r>
                  <a:rPr lang="en-US" altLang="en-US" sz="1600" dirty="0">
                    <a:latin typeface="+mj-lt"/>
                    <a:ea typeface="ＭＳ Ｐゴシック" panose="020B0600070205080204" pitchFamily="34" charset="-128"/>
                  </a:rPr>
                  <a:t>flows can have asymmetric effect on firm stability in bad times</a:t>
                </a:r>
                <a:endParaRPr lang="en-US" altLang="en-US" sz="1900" dirty="0">
                  <a:latin typeface="+mj-lt"/>
                  <a:ea typeface="ＭＳ Ｐゴシック" panose="020B0600070205080204" pitchFamily="34" charset="-128"/>
                </a:endParaRPr>
              </a:p>
              <a:p>
                <a:pPr marL="273050" lvl="1" indent="-273050" eaLnBrk="1" hangingPunct="1">
                  <a:lnSpc>
                    <a:spcPct val="80000"/>
                  </a:lnSpc>
                  <a:spcBef>
                    <a:spcPts val="575"/>
                  </a:spcBef>
                  <a:spcAft>
                    <a:spcPct val="55000"/>
                  </a:spcAft>
                  <a:buClr>
                    <a:schemeClr val="accent1"/>
                  </a:buClr>
                </a:pPr>
                <a:r>
                  <a:rPr lang="en-US" altLang="en-US" sz="1600" dirty="0">
                    <a:latin typeface="+mj-lt"/>
                    <a:ea typeface="ＭＳ Ｐゴシック" panose="020B0600070205080204" pitchFamily="34" charset="-128"/>
                  </a:rPr>
                  <a:t>Strength of response</a:t>
                </a:r>
              </a:p>
              <a:p>
                <a:pPr marL="615950" lvl="2" indent="-273050">
                  <a:lnSpc>
                    <a:spcPct val="80000"/>
                  </a:lnSpc>
                  <a:spcBef>
                    <a:spcPts val="575"/>
                  </a:spcBef>
                  <a:spcAft>
                    <a:spcPct val="55000"/>
                  </a:spcAft>
                  <a:buClr>
                    <a:schemeClr val="accent1"/>
                  </a:buClr>
                </a:pPr>
                <a:r>
                  <a:rPr lang="en-US" altLang="en-US" sz="1600" dirty="0">
                    <a:latin typeface="+mj-lt"/>
                    <a:ea typeface="ＭＳ Ｐゴシック" panose="020B0600070205080204" pitchFamily="34" charset="-128"/>
                  </a:rPr>
                  <a:t>aggregate effects are largely biased downwards</a:t>
                </a:r>
              </a:p>
              <a:p>
                <a:pPr marL="615950" lvl="2" indent="-273050">
                  <a:lnSpc>
                    <a:spcPct val="80000"/>
                  </a:lnSpc>
                  <a:spcBef>
                    <a:spcPts val="575"/>
                  </a:spcBef>
                  <a:spcAft>
                    <a:spcPct val="55000"/>
                  </a:spcAft>
                  <a:buClr>
                    <a:schemeClr val="accent1"/>
                  </a:buClr>
                </a:pPr>
                <a:r>
                  <a:rPr lang="en-US" altLang="en-US" sz="1600" dirty="0">
                    <a:latin typeface="+mj-lt"/>
                    <a:ea typeface="ＭＳ Ｐゴシック" panose="020B0600070205080204" pitchFamily="34" charset="-128"/>
                  </a:rPr>
                  <a:t>discretionary decisions make flows more sensitive than regulation (inelastic markets) </a:t>
                </a:r>
              </a:p>
              <a:p>
                <a:pPr marL="273050" lvl="1" indent="-273050" eaLnBrk="1" hangingPunct="1">
                  <a:lnSpc>
                    <a:spcPct val="80000"/>
                  </a:lnSpc>
                  <a:spcBef>
                    <a:spcPts val="575"/>
                  </a:spcBef>
                  <a:spcAft>
                    <a:spcPct val="55000"/>
                  </a:spcAft>
                  <a:buClr>
                    <a:schemeClr val="accent1"/>
                  </a:buClr>
                </a:pPr>
                <a:r>
                  <a:rPr lang="en-US" altLang="en-US" sz="1600" dirty="0">
                    <a:latin typeface="+mj-lt"/>
                    <a:ea typeface="ＭＳ Ｐゴシック" panose="020B0600070205080204" pitchFamily="34" charset="-128"/>
                  </a:rPr>
                  <a:t>Risk aversion important determinant of capital movements</a:t>
                </a:r>
              </a:p>
              <a:p>
                <a:pPr marL="615950" lvl="2" indent="-273050">
                  <a:lnSpc>
                    <a:spcPct val="80000"/>
                  </a:lnSpc>
                  <a:spcBef>
                    <a:spcPts val="575"/>
                  </a:spcBef>
                  <a:spcAft>
                    <a:spcPct val="55000"/>
                  </a:spcAft>
                  <a:buClr>
                    <a:schemeClr val="accent1"/>
                  </a:buClr>
                </a:pPr>
                <a:r>
                  <a:rPr lang="en-US" altLang="en-US" sz="1600" dirty="0">
                    <a:latin typeface="+mj-lt"/>
                    <a:ea typeface="ＭＳ Ｐゴシック" panose="020B0600070205080204" pitchFamily="34" charset="-128"/>
                  </a:rPr>
                  <a:t>our results: also driven by endogenous information choices</a:t>
                </a:r>
              </a:p>
              <a:p>
                <a:pPr marL="273050" lvl="1" indent="-273050">
                  <a:lnSpc>
                    <a:spcPct val="80000"/>
                  </a:lnSpc>
                  <a:spcBef>
                    <a:spcPts val="575"/>
                  </a:spcBef>
                  <a:spcAft>
                    <a:spcPct val="55000"/>
                  </a:spcAft>
                  <a:buClr>
                    <a:schemeClr val="accent1"/>
                  </a:buClr>
                </a:pPr>
                <a:r>
                  <a:rPr lang="en-US" altLang="en-US" sz="1600" dirty="0">
                    <a:latin typeface="+mj-lt"/>
                    <a:ea typeface="ＭＳ Ｐゴシック" panose="020B0600070205080204" pitchFamily="34" charset="-128"/>
                  </a:rPr>
                  <a:t>Implications for policy related to capital flow regulation. Equivalent regulation?</a:t>
                </a:r>
              </a:p>
              <a:p>
                <a:pPr marL="615950" lvl="2" indent="-273050">
                  <a:lnSpc>
                    <a:spcPct val="80000"/>
                  </a:lnSpc>
                  <a:spcBef>
                    <a:spcPts val="575"/>
                  </a:spcBef>
                  <a:spcAft>
                    <a:spcPct val="55000"/>
                  </a:spcAft>
                  <a:buClr>
                    <a:schemeClr val="accent1"/>
                  </a:buClr>
                </a:pPr>
                <a:r>
                  <a:rPr lang="en-US" altLang="en-US" sz="1600" dirty="0">
                    <a:latin typeface="+mj-lt"/>
                    <a:ea typeface="ＭＳ Ｐゴシック" panose="020B0600070205080204" pitchFamily="34" charset="-128"/>
                  </a:rPr>
                  <a:t>investor type-specific </a:t>
                </a:r>
                <a14:m>
                  <m:oMath xmlns:m="http://schemas.openxmlformats.org/officeDocument/2006/math">
                    <m:groupChr>
                      <m:groupChrPr>
                        <m:chr m:val="⇔"/>
                        <m:vertJc m:val="bot"/>
                        <m:ctrlPr>
                          <a:rPr lang="en-US" altLang="en-US" sz="1600" i="1" dirty="0">
                            <a:solidFill>
                              <a:srgbClr val="C00000"/>
                            </a:solidFill>
                            <a:latin typeface="+mj-lt"/>
                            <a:ea typeface="ＭＳ Ｐゴシック" panose="020B0600070205080204" pitchFamily="34" charset="-128"/>
                          </a:rPr>
                        </m:ctrlPr>
                      </m:groupChrPr>
                      <m:e>
                        <m:r>
                          <m:rPr>
                            <m:brk m:alnAt="2"/>
                          </m:rPr>
                          <a:rPr lang="en-US" altLang="en-US" sz="1600" i="1" dirty="0">
                            <a:solidFill>
                              <a:srgbClr val="C00000"/>
                            </a:solidFill>
                            <a:latin typeface="+mj-lt"/>
                            <a:ea typeface="ＭＳ Ｐゴシック" panose="020B0600070205080204" pitchFamily="34" charset="-128"/>
                          </a:rPr>
                          <m:t>?</m:t>
                        </m:r>
                      </m:e>
                    </m:groupChr>
                  </m:oMath>
                </a14:m>
                <a:r>
                  <a:rPr lang="en-US" altLang="en-US" sz="1600" dirty="0">
                    <a:latin typeface="+mj-lt"/>
                    <a:ea typeface="ＭＳ Ｐゴシック" panose="020B0600070205080204" pitchFamily="34" charset="-128"/>
                  </a:rPr>
                  <a:t>  stock level </a:t>
                </a:r>
                <a14:m>
                  <m:oMath xmlns:m="http://schemas.openxmlformats.org/officeDocument/2006/math">
                    <m:groupChr>
                      <m:groupChrPr>
                        <m:chr m:val="⇔"/>
                        <m:vertJc m:val="bot"/>
                        <m:ctrlPr>
                          <a:rPr lang="en-US" altLang="en-US" sz="1600" i="1" dirty="0">
                            <a:solidFill>
                              <a:srgbClr val="C00000"/>
                            </a:solidFill>
                            <a:latin typeface="+mj-lt"/>
                            <a:ea typeface="ＭＳ Ｐゴシック" panose="020B0600070205080204" pitchFamily="34" charset="-128"/>
                          </a:rPr>
                        </m:ctrlPr>
                      </m:groupChrPr>
                      <m:e>
                        <m:r>
                          <m:rPr>
                            <m:brk m:alnAt="2"/>
                          </m:rPr>
                          <a:rPr lang="en-US" altLang="en-US" sz="1600" i="1" dirty="0">
                            <a:solidFill>
                              <a:srgbClr val="C00000"/>
                            </a:solidFill>
                            <a:latin typeface="+mj-lt"/>
                            <a:ea typeface="ＭＳ Ｐゴシック" panose="020B0600070205080204" pitchFamily="34" charset="-128"/>
                          </a:rPr>
                          <m:t>?</m:t>
                        </m:r>
                      </m:e>
                    </m:groupChr>
                  </m:oMath>
                </a14:m>
                <a:r>
                  <a:rPr lang="en-US" altLang="en-US" sz="1600" dirty="0">
                    <a:latin typeface="+mj-lt"/>
                    <a:ea typeface="ＭＳ Ｐゴシック" panose="020B0600070205080204" pitchFamily="34" charset="-128"/>
                  </a:rPr>
                  <a:t>  aggregate flows</a:t>
                </a:r>
                <a:endParaRPr lang="en-US" altLang="en-US" sz="1600" u="sng" dirty="0">
                  <a:latin typeface="+mj-lt"/>
                  <a:ea typeface="ＭＳ Ｐゴシック" panose="020B0600070205080204" pitchFamily="34" charset="-128"/>
                </a:endParaRPr>
              </a:p>
              <a:p>
                <a:pPr marL="273050" lvl="1" indent="-273050" eaLnBrk="1" hangingPunct="1">
                  <a:lnSpc>
                    <a:spcPct val="80000"/>
                  </a:lnSpc>
                  <a:spcBef>
                    <a:spcPts val="575"/>
                  </a:spcBef>
                  <a:spcAft>
                    <a:spcPct val="55000"/>
                  </a:spcAft>
                  <a:buClr>
                    <a:schemeClr val="accent1"/>
                  </a:buClr>
                </a:pPr>
                <a:endParaRPr lang="en-US" altLang="en-US" sz="1600" dirty="0">
                  <a:latin typeface="+mj-lt"/>
                  <a:ea typeface="ＭＳ Ｐゴシック" panose="020B0600070205080204" pitchFamily="34" charset="-128"/>
                </a:endParaRPr>
              </a:p>
              <a:p>
                <a:pPr marL="0" lvl="1" indent="0" eaLnBrk="1" hangingPunct="1">
                  <a:lnSpc>
                    <a:spcPct val="80000"/>
                  </a:lnSpc>
                  <a:spcBef>
                    <a:spcPts val="575"/>
                  </a:spcBef>
                  <a:spcAft>
                    <a:spcPct val="55000"/>
                  </a:spcAft>
                  <a:buClr>
                    <a:schemeClr val="accent1"/>
                  </a:buClr>
                  <a:buNone/>
                </a:pPr>
                <a:endParaRPr lang="en-US" altLang="en-US" sz="1600" dirty="0">
                  <a:latin typeface="+mj-lt"/>
                  <a:ea typeface="ＭＳ Ｐゴシック" panose="020B0600070205080204" pitchFamily="34" charset="-128"/>
                </a:endParaRPr>
              </a:p>
            </p:txBody>
          </p:sp>
        </mc:Choice>
        <mc:Fallback>
          <p:sp>
            <p:nvSpPr>
              <p:cNvPr id="87043" name="Rectangle 3">
                <a:extLst>
                  <a:ext uri="{FF2B5EF4-FFF2-40B4-BE49-F238E27FC236}">
                    <a16:creationId xmlns:a16="http://schemas.microsoft.com/office/drawing/2014/main" id="{BD0D0A98-2491-B641-8B61-98F02D42414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400" y="1142999"/>
                <a:ext cx="8991600" cy="5578477"/>
              </a:xfrm>
              <a:blipFill>
                <a:blip r:embed="rId3"/>
                <a:stretch>
                  <a:fillRect l="-282" t="-9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7042" name="Slide Number Placeholder 5">
            <a:extLst>
              <a:ext uri="{FF2B5EF4-FFF2-40B4-BE49-F238E27FC236}">
                <a16:creationId xmlns:a16="http://schemas.microsoft.com/office/drawing/2014/main" id="{296BA0A4-9272-7543-83C7-6E819D5BAE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044D3D6E-DBBC-E142-9599-565DBDDA2AD1}" type="slidenum">
              <a:rPr lang="en-US" altLang="en-US" sz="1400" smtClean="0">
                <a:solidFill>
                  <a:srgbClr val="FFFFFF"/>
                </a:solidFill>
                <a:latin typeface="Franklin Gothic Book" panose="020B0503020102020204" pitchFamily="34" charset="0"/>
              </a:rPr>
              <a:pPr/>
              <a:t>11</a:t>
            </a:fld>
            <a:endParaRPr lang="en-US" altLang="en-US" sz="1400" dirty="0">
              <a:solidFill>
                <a:srgbClr val="FFFFFF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87044" name="Line 4">
            <a:extLst>
              <a:ext uri="{FF2B5EF4-FFF2-40B4-BE49-F238E27FC236}">
                <a16:creationId xmlns:a16="http://schemas.microsoft.com/office/drawing/2014/main" id="{7BC867AC-6168-B040-935A-D0EB98E18ED3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" y="914400"/>
            <a:ext cx="8763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>
            <a:extLst>
              <a:ext uri="{FF2B5EF4-FFF2-40B4-BE49-F238E27FC236}">
                <a16:creationId xmlns:a16="http://schemas.microsoft.com/office/drawing/2014/main" id="{61319035-C83F-ED46-8366-97F63B9991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152400"/>
            <a:ext cx="82296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600" b="1" dirty="0">
                <a:solidFill>
                  <a:schemeClr val="tx1"/>
                </a:solidFill>
                <a:ea typeface="ＭＳ Ｐゴシック" panose="020B0600070205080204" pitchFamily="34" charset="-128"/>
              </a:rPr>
              <a:t>International Portfolio Flows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132683F8-5773-044E-AEC2-2BABB41E43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066800"/>
            <a:ext cx="8534400" cy="5714999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spcAft>
                <a:spcPct val="55000"/>
              </a:spcAft>
            </a:pPr>
            <a:r>
              <a:rPr lang="en-US" altLang="en-US" sz="2400" dirty="0">
                <a:latin typeface="+mj-lt"/>
                <a:ea typeface="ＭＳ Ｐゴシック" panose="020B0600070205080204" pitchFamily="34" charset="-128"/>
              </a:rPr>
              <a:t>Stock market volatility and international portfolio flows</a:t>
            </a:r>
          </a:p>
          <a:p>
            <a:pPr lvl="1">
              <a:lnSpc>
                <a:spcPct val="80000"/>
              </a:lnSpc>
              <a:spcAft>
                <a:spcPct val="55000"/>
              </a:spcAft>
            </a:pPr>
            <a:r>
              <a:rPr lang="en-US" altLang="en-US" sz="2100" dirty="0">
                <a:latin typeface="+mj-lt"/>
                <a:ea typeface="ＭＳ Ｐゴシック" panose="020B0600070205080204" pitchFamily="34" charset="-128"/>
              </a:rPr>
              <a:t>important consequences for financial stability</a:t>
            </a:r>
          </a:p>
          <a:p>
            <a:pPr lvl="1">
              <a:lnSpc>
                <a:spcPct val="80000"/>
              </a:lnSpc>
              <a:spcAft>
                <a:spcPct val="55000"/>
              </a:spcAft>
            </a:pPr>
            <a:r>
              <a:rPr lang="en-US" altLang="en-US" sz="2100" dirty="0">
                <a:latin typeface="+mj-lt"/>
                <a:ea typeface="ＭＳ Ｐゴシック" panose="020B0600070205080204" pitchFamily="34" charset="-128"/>
              </a:rPr>
              <a:t>capital flow regulation</a:t>
            </a:r>
          </a:p>
          <a:p>
            <a:pPr>
              <a:lnSpc>
                <a:spcPct val="80000"/>
              </a:lnSpc>
              <a:spcAft>
                <a:spcPct val="55000"/>
              </a:spcAft>
            </a:pPr>
            <a:r>
              <a:rPr lang="en-US" altLang="en-US" sz="2400" dirty="0">
                <a:latin typeface="+mj-lt"/>
                <a:ea typeface="ＭＳ Ｐゴシック" panose="020B0600070205080204" pitchFamily="34" charset="-128"/>
              </a:rPr>
              <a:t>Empirical evidence on international capital flows</a:t>
            </a:r>
          </a:p>
          <a:p>
            <a:pPr lvl="1">
              <a:lnSpc>
                <a:spcPct val="80000"/>
              </a:lnSpc>
              <a:spcAft>
                <a:spcPct val="55000"/>
              </a:spcAft>
            </a:pPr>
            <a:r>
              <a:rPr lang="en-US" altLang="en-US" sz="2100" dirty="0">
                <a:latin typeface="+mj-lt"/>
                <a:ea typeface="ＭＳ Ｐゴシック" panose="020B0600070205080204" pitchFamily="34" charset="-128"/>
              </a:rPr>
              <a:t>significant foreign capital retrenchment in times of market stress</a:t>
            </a:r>
          </a:p>
          <a:p>
            <a:pPr lvl="1">
              <a:lnSpc>
                <a:spcPct val="80000"/>
              </a:lnSpc>
              <a:spcAft>
                <a:spcPct val="55000"/>
              </a:spcAft>
            </a:pPr>
            <a:r>
              <a:rPr lang="en-US" altLang="en-US" sz="2100" dirty="0">
                <a:latin typeface="+mj-lt"/>
                <a:ea typeface="ＭＳ Ｐゴシック" panose="020B0600070205080204" pitchFamily="34" charset="-128"/>
              </a:rPr>
              <a:t>based on aggregate outcomes (country/market)</a:t>
            </a:r>
          </a:p>
          <a:p>
            <a:pPr lvl="1">
              <a:lnSpc>
                <a:spcPct val="80000"/>
              </a:lnSpc>
              <a:spcAft>
                <a:spcPct val="55000"/>
              </a:spcAft>
            </a:pPr>
            <a:r>
              <a:rPr lang="en-US" altLang="en-US" sz="2000" dirty="0">
                <a:latin typeface="+mj-lt"/>
                <a:ea typeface="ＭＳ Ｐゴシック" panose="020B0600070205080204" pitchFamily="34" charset="-128"/>
              </a:rPr>
              <a:t>useful to isolate common factors in the data (push and pull)</a:t>
            </a:r>
          </a:p>
          <a:p>
            <a:pPr marL="342900" lvl="1" indent="0">
              <a:lnSpc>
                <a:spcPct val="80000"/>
              </a:lnSpc>
              <a:spcAft>
                <a:spcPct val="55000"/>
              </a:spcAft>
              <a:buNone/>
            </a:pPr>
            <a:r>
              <a:rPr lang="en-US" altLang="en-US" dirty="0">
                <a:solidFill>
                  <a:schemeClr val="bg1">
                    <a:lumMod val="50000"/>
                  </a:schemeClr>
                </a:solidFill>
                <a:latin typeface="+mj-lt"/>
                <a:ea typeface="ＭＳ Ｐゴシック" panose="020B0600070205080204" pitchFamily="34" charset="-128"/>
              </a:rPr>
              <a:t>Albuquerque, Bauer, Schneider (2007, 2009), </a:t>
            </a:r>
            <a:r>
              <a:rPr lang="en-US" altLang="en-US" dirty="0" err="1">
                <a:solidFill>
                  <a:schemeClr val="bg1">
                    <a:lumMod val="50000"/>
                  </a:schemeClr>
                </a:solidFill>
                <a:latin typeface="+mj-lt"/>
                <a:ea typeface="ＭＳ Ｐゴシック" panose="020B0600070205080204" pitchFamily="34" charset="-128"/>
              </a:rPr>
              <a:t>Coeurdacier</a:t>
            </a:r>
            <a:r>
              <a:rPr lang="en-US" altLang="en-US" dirty="0">
                <a:solidFill>
                  <a:schemeClr val="bg1">
                    <a:lumMod val="50000"/>
                  </a:schemeClr>
                </a:solidFill>
                <a:latin typeface="+mj-lt"/>
                <a:ea typeface="ＭＳ Ｐゴシック" panose="020B0600070205080204" pitchFamily="34" charset="-128"/>
              </a:rPr>
              <a:t> &amp; Rey (2013), Caballero &amp; </a:t>
            </a:r>
            <a:r>
              <a:rPr lang="en-US" altLang="en-US" dirty="0" err="1">
                <a:solidFill>
                  <a:schemeClr val="bg1">
                    <a:lumMod val="50000"/>
                  </a:schemeClr>
                </a:solidFill>
                <a:latin typeface="+mj-lt"/>
                <a:ea typeface="ＭＳ Ｐゴシック" panose="020B0600070205080204" pitchFamily="34" charset="-128"/>
              </a:rPr>
              <a:t>Simsek</a:t>
            </a:r>
            <a:r>
              <a:rPr lang="en-US" altLang="en-US" dirty="0">
                <a:solidFill>
                  <a:schemeClr val="bg1">
                    <a:lumMod val="50000"/>
                  </a:schemeClr>
                </a:solidFill>
                <a:latin typeface="+mj-lt"/>
                <a:ea typeface="ＭＳ Ｐゴシック" panose="020B0600070205080204" pitchFamily="34" charset="-128"/>
              </a:rPr>
              <a:t> (2021), Broner, Didier, </a:t>
            </a:r>
            <a:r>
              <a:rPr lang="en-US" altLang="en-US" dirty="0" err="1">
                <a:solidFill>
                  <a:schemeClr val="bg1">
                    <a:lumMod val="50000"/>
                  </a:schemeClr>
                </a:solidFill>
                <a:latin typeface="+mj-lt"/>
                <a:ea typeface="ＭＳ Ｐゴシック" panose="020B0600070205080204" pitchFamily="34" charset="-128"/>
              </a:rPr>
              <a:t>Erce</a:t>
            </a:r>
            <a:r>
              <a:rPr lang="en-US" altLang="en-US" dirty="0">
                <a:solidFill>
                  <a:schemeClr val="bg1">
                    <a:lumMod val="50000"/>
                  </a:schemeClr>
                </a:solidFill>
                <a:latin typeface="+mj-lt"/>
                <a:ea typeface="ＭＳ Ｐゴシック" panose="020B0600070205080204" pitchFamily="34" charset="-128"/>
              </a:rPr>
              <a:t> &amp; </a:t>
            </a:r>
            <a:r>
              <a:rPr lang="en-US" altLang="en-US" dirty="0" err="1">
                <a:solidFill>
                  <a:schemeClr val="bg1">
                    <a:lumMod val="50000"/>
                  </a:schemeClr>
                </a:solidFill>
                <a:latin typeface="+mj-lt"/>
                <a:ea typeface="ＭＳ Ｐゴシック" panose="020B0600070205080204" pitchFamily="34" charset="-128"/>
              </a:rPr>
              <a:t>Schmukler</a:t>
            </a:r>
            <a:r>
              <a:rPr lang="en-US" altLang="en-US" dirty="0">
                <a:solidFill>
                  <a:schemeClr val="bg1">
                    <a:lumMod val="50000"/>
                  </a:schemeClr>
                </a:solidFill>
                <a:latin typeface="+mj-lt"/>
                <a:ea typeface="ＭＳ Ｐゴシック" panose="020B0600070205080204" pitchFamily="34" charset="-128"/>
              </a:rPr>
              <a:t> (2013), Rothenberg &amp; Warnock (2011), </a:t>
            </a:r>
            <a:r>
              <a:rPr lang="en-US" altLang="en-US" dirty="0" err="1">
                <a:solidFill>
                  <a:schemeClr val="bg1">
                    <a:lumMod val="50000"/>
                  </a:schemeClr>
                </a:solidFill>
                <a:latin typeface="+mj-lt"/>
                <a:ea typeface="ＭＳ Ｐゴシック" panose="020B0600070205080204" pitchFamily="34" charset="-128"/>
              </a:rPr>
              <a:t>Avdjiev</a:t>
            </a:r>
            <a:r>
              <a:rPr lang="en-US" altLang="en-US" dirty="0">
                <a:solidFill>
                  <a:schemeClr val="bg1">
                    <a:lumMod val="50000"/>
                  </a:schemeClr>
                </a:solidFill>
                <a:latin typeface="+mj-lt"/>
                <a:ea typeface="ＭＳ Ｐゴシック" panose="020B0600070205080204" pitchFamily="34" charset="-128"/>
              </a:rPr>
              <a:t>, Hardy, </a:t>
            </a:r>
            <a:r>
              <a:rPr lang="en-US" altLang="en-US" dirty="0" err="1">
                <a:solidFill>
                  <a:schemeClr val="bg1">
                    <a:lumMod val="50000"/>
                  </a:schemeClr>
                </a:solidFill>
                <a:latin typeface="+mj-lt"/>
                <a:ea typeface="ＭＳ Ｐゴシック" panose="020B0600070205080204" pitchFamily="34" charset="-128"/>
              </a:rPr>
              <a:t>Kalemli-Ozcan</a:t>
            </a:r>
            <a:r>
              <a:rPr lang="en-US" altLang="en-US" dirty="0">
                <a:solidFill>
                  <a:schemeClr val="bg1">
                    <a:lumMod val="50000"/>
                  </a:schemeClr>
                </a:solidFill>
                <a:latin typeface="+mj-lt"/>
                <a:ea typeface="ＭＳ Ｐゴシック" panose="020B0600070205080204" pitchFamily="34" charset="-128"/>
              </a:rPr>
              <a:t> &amp; </a:t>
            </a:r>
            <a:r>
              <a:rPr lang="en-US" altLang="en-US" dirty="0" err="1">
                <a:solidFill>
                  <a:schemeClr val="bg1">
                    <a:lumMod val="50000"/>
                  </a:schemeClr>
                </a:solidFill>
                <a:latin typeface="+mj-lt"/>
                <a:ea typeface="ＭＳ Ｐゴシック" panose="020B0600070205080204" pitchFamily="34" charset="-128"/>
              </a:rPr>
              <a:t>Serven</a:t>
            </a:r>
            <a:r>
              <a:rPr lang="en-US" altLang="en-US" dirty="0">
                <a:solidFill>
                  <a:schemeClr val="bg1">
                    <a:lumMod val="50000"/>
                  </a:schemeClr>
                </a:solidFill>
                <a:latin typeface="+mj-lt"/>
                <a:ea typeface="ＭＳ Ｐゴシック" panose="020B0600070205080204" pitchFamily="34" charset="-128"/>
              </a:rPr>
              <a:t> (2018), Forbes &amp; Warnock (2012), many others</a:t>
            </a:r>
            <a:endParaRPr lang="en-US" altLang="en-US" sz="2400" dirty="0">
              <a:latin typeface="+mj-lt"/>
              <a:ea typeface="ＭＳ Ｐゴシック" panose="020B0600070205080204" pitchFamily="34" charset="-128"/>
            </a:endParaRPr>
          </a:p>
        </p:txBody>
      </p:sp>
      <p:sp>
        <p:nvSpPr>
          <p:cNvPr id="17410" name="Slide Number Placeholder 5">
            <a:extLst>
              <a:ext uri="{FF2B5EF4-FFF2-40B4-BE49-F238E27FC236}">
                <a16:creationId xmlns:a16="http://schemas.microsoft.com/office/drawing/2014/main" id="{0C3734D1-18DE-B44C-9F87-21815373B8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C5578A40-B400-EB44-A977-8D8FD97F05E6}" type="slidenum">
              <a:rPr lang="en-US" altLang="en-US" sz="1400" smtClean="0">
                <a:solidFill>
                  <a:srgbClr val="FFFFFF"/>
                </a:solidFill>
                <a:latin typeface="Franklin Gothic Book" panose="020B0503020102020204" pitchFamily="34" charset="0"/>
              </a:rPr>
              <a:pPr/>
              <a:t>2</a:t>
            </a:fld>
            <a:endParaRPr lang="en-US" altLang="en-US" sz="1400" dirty="0">
              <a:solidFill>
                <a:srgbClr val="FFFFFF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17412" name="Line 4">
            <a:extLst>
              <a:ext uri="{FF2B5EF4-FFF2-40B4-BE49-F238E27FC236}">
                <a16:creationId xmlns:a16="http://schemas.microsoft.com/office/drawing/2014/main" id="{502D0CA2-DE4A-284B-9B12-6842EEA53874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914400"/>
            <a:ext cx="8763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>
            <a:extLst>
              <a:ext uri="{FF2B5EF4-FFF2-40B4-BE49-F238E27FC236}">
                <a16:creationId xmlns:a16="http://schemas.microsoft.com/office/drawing/2014/main" id="{61319035-C83F-ED46-8366-97F63B9991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152400"/>
            <a:ext cx="8229600" cy="838200"/>
          </a:xfrm>
        </p:spPr>
        <p:txBody>
          <a:bodyPr>
            <a:normAutofit/>
          </a:bodyPr>
          <a:lstStyle/>
          <a:p>
            <a:r>
              <a:rPr lang="en-US" altLang="en-US" sz="3600" b="1" dirty="0">
                <a:ea typeface="ＭＳ Ｐゴシック" panose="020B0600070205080204" pitchFamily="34" charset="-128"/>
              </a:rPr>
              <a:t>International Portfolio Flows</a:t>
            </a:r>
            <a:endParaRPr lang="en-US" altLang="en-US" sz="3600" b="1" dirty="0">
              <a:solidFill>
                <a:schemeClr val="tx1"/>
              </a:solidFill>
              <a:ea typeface="ＭＳ Ｐゴシック" panose="020B0600070205080204" pitchFamily="34" charset="-128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7411" name="Rectangle 3">
                <a:extLst>
                  <a:ext uri="{FF2B5EF4-FFF2-40B4-BE49-F238E27FC236}">
                    <a16:creationId xmlns:a16="http://schemas.microsoft.com/office/drawing/2014/main" id="{132683F8-5773-044E-AEC2-2BABB41E437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81000" y="1143001"/>
                <a:ext cx="8534400" cy="5714999"/>
              </a:xfrm>
            </p:spPr>
            <p:txBody>
              <a:bodyPr>
                <a:normAutofit/>
              </a:bodyPr>
              <a:lstStyle/>
              <a:p>
                <a:pPr>
                  <a:lnSpc>
                    <a:spcPct val="80000"/>
                  </a:lnSpc>
                  <a:spcAft>
                    <a:spcPct val="55000"/>
                  </a:spcAft>
                </a:pPr>
                <a:r>
                  <a:rPr lang="en-US" altLang="en-US" sz="2000" dirty="0">
                    <a:latin typeface="+mj-lt"/>
                    <a:ea typeface="ＭＳ Ｐゴシック" panose="020B0600070205080204" pitchFamily="34" charset="-128"/>
                  </a:rPr>
                  <a:t>Aggregate analysis assumes homogenous investor behavior. Issues:</a:t>
                </a:r>
              </a:p>
              <a:p>
                <a:pPr lvl="1">
                  <a:lnSpc>
                    <a:spcPct val="80000"/>
                  </a:lnSpc>
                  <a:spcAft>
                    <a:spcPct val="55000"/>
                  </a:spcAft>
                </a:pPr>
                <a:r>
                  <a:rPr lang="en-US" altLang="en-US" sz="2000" dirty="0">
                    <a:latin typeface="+mj-lt"/>
                    <a:ea typeface="ＭＳ Ｐゴシック" panose="020B0600070205080204" pitchFamily="34" charset="-128"/>
                  </a:rPr>
                  <a:t>Stock/investor selection/heterogeneity; static and time-varying</a:t>
                </a:r>
                <a:endParaRPr lang="en-US" altLang="en-US" sz="2000" dirty="0">
                  <a:solidFill>
                    <a:schemeClr val="bg1">
                      <a:lumMod val="50000"/>
                    </a:schemeClr>
                  </a:solidFill>
                  <a:latin typeface="+mj-lt"/>
                  <a:ea typeface="ＭＳ Ｐゴシック" panose="020B0600070205080204" pitchFamily="34" charset="-128"/>
                </a:endParaRPr>
              </a:p>
              <a:p>
                <a:pPr lvl="1">
                  <a:lnSpc>
                    <a:spcPct val="80000"/>
                  </a:lnSpc>
                  <a:spcAft>
                    <a:spcPct val="55000"/>
                  </a:spcAft>
                </a:pPr>
                <a:r>
                  <a:rPr lang="en-US" altLang="en-US" sz="2000" dirty="0">
                    <a:latin typeface="+mj-lt"/>
                    <a:ea typeface="ＭＳ Ｐゴシック" panose="020B0600070205080204" pitchFamily="34" charset="-128"/>
                  </a:rPr>
                  <a:t>Endogenous investor responses vs. exogenous flows/constraints</a:t>
                </a:r>
                <a:endParaRPr lang="en-US" altLang="en-US" sz="2000" dirty="0">
                  <a:solidFill>
                    <a:schemeClr val="bg1">
                      <a:lumMod val="50000"/>
                    </a:schemeClr>
                  </a:solidFill>
                  <a:latin typeface="+mj-lt"/>
                  <a:ea typeface="ＭＳ Ｐゴシック" panose="020B0600070205080204" pitchFamily="34" charset="-128"/>
                </a:endParaRPr>
              </a:p>
              <a:p>
                <a:pPr lvl="1">
                  <a:lnSpc>
                    <a:spcPct val="80000"/>
                  </a:lnSpc>
                  <a:spcAft>
                    <a:spcPct val="55000"/>
                  </a:spcAft>
                </a:pPr>
                <a:r>
                  <a:rPr lang="en-US" altLang="en-US" sz="2000" dirty="0">
                    <a:latin typeface="+mj-lt"/>
                    <a:ea typeface="ＭＳ Ｐゴシック" panose="020B0600070205080204" pitchFamily="34" charset="-128"/>
                  </a:rPr>
                  <a:t>Stock-specific vs. average responses</a:t>
                </a:r>
                <a:endParaRPr lang="en-US" altLang="en-US" sz="2000" dirty="0">
                  <a:solidFill>
                    <a:schemeClr val="bg1">
                      <a:lumMod val="50000"/>
                    </a:schemeClr>
                  </a:solidFill>
                  <a:latin typeface="+mj-lt"/>
                  <a:ea typeface="ＭＳ Ｐゴシック" panose="020B0600070205080204" pitchFamily="34" charset="-128"/>
                </a:endParaRPr>
              </a:p>
              <a:p>
                <a:pPr>
                  <a:lnSpc>
                    <a:spcPct val="80000"/>
                  </a:lnSpc>
                  <a:spcAft>
                    <a:spcPct val="55000"/>
                  </a:spcAft>
                </a:pPr>
                <a:r>
                  <a:rPr lang="en-US" altLang="en-US" sz="2000" dirty="0">
                    <a:solidFill>
                      <a:srgbClr val="C00000"/>
                    </a:solidFill>
                    <a:latin typeface="+mj-lt"/>
                    <a:ea typeface="ＭＳ Ｐゴシック" panose="020B0600070205080204" pitchFamily="34" charset="-128"/>
                  </a:rPr>
                  <a:t>Want</a:t>
                </a:r>
                <a:r>
                  <a:rPr lang="en-US" altLang="en-US" sz="2000" dirty="0">
                    <a:latin typeface="+mj-lt"/>
                    <a:ea typeface="ＭＳ Ｐゴシック" panose="020B0600070205080204" pitchFamily="34" charset="-128"/>
                  </a:rPr>
                  <a:t> to understand </a:t>
                </a:r>
                <a:r>
                  <a:rPr lang="en-US" altLang="en-US" sz="2000" dirty="0">
                    <a:solidFill>
                      <a:srgbClr val="C00000"/>
                    </a:solidFill>
                    <a:latin typeface="+mj-lt"/>
                    <a:ea typeface="ＭＳ Ｐゴシック" panose="020B0600070205080204" pitchFamily="34" charset="-128"/>
                  </a:rPr>
                  <a:t>individual</a:t>
                </a:r>
                <a:r>
                  <a:rPr lang="en-US" altLang="en-US" sz="2000" i="1" dirty="0">
                    <a:latin typeface="+mj-lt"/>
                    <a:ea typeface="ＭＳ Ｐゴシック" panose="020B0600070205080204" pitchFamily="34" charset="-128"/>
                  </a:rPr>
                  <a:t> </a:t>
                </a:r>
                <a:r>
                  <a:rPr lang="en-US" altLang="en-US" sz="2000" dirty="0">
                    <a:latin typeface="+mj-lt"/>
                    <a:ea typeface="ＭＳ Ｐゴシック" panose="020B0600070205080204" pitchFamily="34" charset="-128"/>
                  </a:rPr>
                  <a:t>investors’ incentives (discretionary trades)</a:t>
                </a:r>
              </a:p>
              <a:p>
                <a:pPr lvl="1">
                  <a:lnSpc>
                    <a:spcPct val="80000"/>
                  </a:lnSpc>
                  <a:spcAft>
                    <a:spcPct val="55000"/>
                  </a:spcAft>
                </a:pPr>
                <a:r>
                  <a:rPr lang="en-US" altLang="en-US" sz="2000" dirty="0">
                    <a:latin typeface="+mj-lt"/>
                    <a:ea typeface="ＭＳ Ｐゴシック" panose="020B0600070205080204" pitchFamily="34" charset="-128"/>
                  </a:rPr>
                  <a:t>helps point to potential </a:t>
                </a:r>
                <a:r>
                  <a:rPr lang="en-US" altLang="en-US" sz="2000" dirty="0">
                    <a:solidFill>
                      <a:srgbClr val="C00000"/>
                    </a:solidFill>
                    <a:latin typeface="+mj-lt"/>
                    <a:ea typeface="ＭＳ Ｐゴシック" panose="020B0600070205080204" pitchFamily="34" charset="-128"/>
                  </a:rPr>
                  <a:t>economic mechanisms</a:t>
                </a:r>
              </a:p>
              <a:p>
                <a:pPr lvl="2">
                  <a:lnSpc>
                    <a:spcPct val="80000"/>
                  </a:lnSpc>
                  <a:spcAft>
                    <a:spcPct val="55000"/>
                  </a:spcAft>
                </a:pPr>
                <a:r>
                  <a:rPr lang="en-US" altLang="en-US" sz="1700" dirty="0">
                    <a:solidFill>
                      <a:schemeClr val="bg2">
                        <a:lumMod val="75000"/>
                      </a:schemeClr>
                    </a:solidFill>
                    <a:latin typeface="+mj-lt"/>
                    <a:ea typeface="ＭＳ Ｐゴシック" panose="020B0600070205080204" pitchFamily="34" charset="-128"/>
                  </a:rPr>
                  <a:t>sudden stops, fickle capital, aggregate vs. idiosyncratic discretionary responses</a:t>
                </a:r>
              </a:p>
              <a:p>
                <a:pPr lvl="1">
                  <a:lnSpc>
                    <a:spcPct val="80000"/>
                  </a:lnSpc>
                  <a:spcAft>
                    <a:spcPct val="55000"/>
                  </a:spcAft>
                </a:pPr>
                <a:r>
                  <a:rPr lang="en-US" altLang="en-US" sz="2000" dirty="0">
                    <a:latin typeface="+mj-lt"/>
                    <a:ea typeface="ＭＳ Ｐゴシック" panose="020B0600070205080204" pitchFamily="34" charset="-128"/>
                  </a:rPr>
                  <a:t>affects the framework for policy and crises management</a:t>
                </a:r>
              </a:p>
              <a:p>
                <a:pPr marL="273050" lvl="1" indent="-273050">
                  <a:lnSpc>
                    <a:spcPct val="80000"/>
                  </a:lnSpc>
                  <a:spcBef>
                    <a:spcPts val="575"/>
                  </a:spcBef>
                  <a:spcAft>
                    <a:spcPct val="55000"/>
                  </a:spcAft>
                  <a:buClr>
                    <a:schemeClr val="accent1"/>
                  </a:buClr>
                </a:pPr>
                <a:r>
                  <a:rPr lang="en-US" altLang="en-US" sz="2000" dirty="0">
                    <a:latin typeface="+mj-lt"/>
                    <a:ea typeface="ＭＳ Ｐゴシック" panose="020B0600070205080204" pitchFamily="34" charset="-128"/>
                  </a:rPr>
                  <a:t>Implications for policy related to capital flow regulation. </a:t>
                </a:r>
                <a:r>
                  <a:rPr lang="en-US" altLang="en-US" sz="2000" b="1" dirty="0">
                    <a:latin typeface="+mj-lt"/>
                    <a:ea typeface="ＭＳ Ｐゴシック" panose="020B0600070205080204" pitchFamily="34" charset="-128"/>
                  </a:rPr>
                  <a:t>Equivalent regulation</a:t>
                </a:r>
                <a:r>
                  <a:rPr lang="en-US" altLang="en-US" sz="2000" dirty="0">
                    <a:latin typeface="+mj-lt"/>
                    <a:ea typeface="ＭＳ Ｐゴシック" panose="020B0600070205080204" pitchFamily="34" charset="-128"/>
                  </a:rPr>
                  <a:t>?</a:t>
                </a:r>
              </a:p>
              <a:p>
                <a:pPr marL="615950" lvl="2" indent="-273050">
                  <a:lnSpc>
                    <a:spcPct val="80000"/>
                  </a:lnSpc>
                  <a:spcBef>
                    <a:spcPts val="575"/>
                  </a:spcBef>
                  <a:spcAft>
                    <a:spcPct val="55000"/>
                  </a:spcAft>
                  <a:buClr>
                    <a:schemeClr val="accent1"/>
                  </a:buClr>
                </a:pPr>
                <a:r>
                  <a:rPr lang="en-US" altLang="en-US" sz="2000" b="1" dirty="0">
                    <a:latin typeface="+mj-lt"/>
                    <a:ea typeface="ＭＳ Ｐゴシック" panose="020B0600070205080204" pitchFamily="34" charset="-128"/>
                  </a:rPr>
                  <a:t>investor type-specific </a:t>
                </a:r>
                <a14:m>
                  <m:oMath xmlns:m="http://schemas.openxmlformats.org/officeDocument/2006/math">
                    <m:groupChr>
                      <m:groupChrPr>
                        <m:chr m:val="⇔"/>
                        <m:vertJc m:val="bot"/>
                        <m:ctrlPr>
                          <a:rPr lang="en-US" altLang="en-US" sz="2000" b="1" i="1" dirty="0">
                            <a:solidFill>
                              <a:srgbClr val="C00000"/>
                            </a:solidFill>
                            <a:latin typeface="+mj-lt"/>
                            <a:ea typeface="ＭＳ Ｐゴシック" panose="020B0600070205080204" pitchFamily="34" charset="-128"/>
                          </a:rPr>
                        </m:ctrlPr>
                      </m:groupChrPr>
                      <m:e>
                        <m:r>
                          <m:rPr>
                            <m:brk m:alnAt="2"/>
                          </m:rPr>
                          <a:rPr lang="en-US" altLang="en-US" sz="2000" b="1" i="1" dirty="0">
                            <a:solidFill>
                              <a:srgbClr val="C00000"/>
                            </a:solidFill>
                            <a:latin typeface="+mj-lt"/>
                            <a:ea typeface="ＭＳ Ｐゴシック" panose="020B0600070205080204" pitchFamily="34" charset="-128"/>
                          </a:rPr>
                          <m:t>?</m:t>
                        </m:r>
                      </m:e>
                    </m:groupChr>
                  </m:oMath>
                </a14:m>
                <a:r>
                  <a:rPr lang="en-US" altLang="en-US" sz="2000" b="1" dirty="0">
                    <a:latin typeface="+mj-lt"/>
                    <a:ea typeface="ＭＳ Ｐゴシック" panose="020B0600070205080204" pitchFamily="34" charset="-128"/>
                  </a:rPr>
                  <a:t>  stock level </a:t>
                </a:r>
                <a14:m>
                  <m:oMath xmlns:m="http://schemas.openxmlformats.org/officeDocument/2006/math">
                    <m:groupChr>
                      <m:groupChrPr>
                        <m:chr m:val="⇔"/>
                        <m:vertJc m:val="bot"/>
                        <m:ctrlPr>
                          <a:rPr lang="en-US" altLang="en-US" sz="2000" b="1" i="1" dirty="0">
                            <a:solidFill>
                              <a:srgbClr val="C00000"/>
                            </a:solidFill>
                            <a:latin typeface="+mj-lt"/>
                            <a:ea typeface="ＭＳ Ｐゴシック" panose="020B0600070205080204" pitchFamily="34" charset="-128"/>
                          </a:rPr>
                        </m:ctrlPr>
                      </m:groupChrPr>
                      <m:e>
                        <m:r>
                          <m:rPr>
                            <m:brk m:alnAt="2"/>
                          </m:rPr>
                          <a:rPr lang="en-US" altLang="en-US" sz="2000" b="1" i="1" dirty="0">
                            <a:solidFill>
                              <a:srgbClr val="C00000"/>
                            </a:solidFill>
                            <a:latin typeface="+mj-lt"/>
                            <a:ea typeface="ＭＳ Ｐゴシック" panose="020B0600070205080204" pitchFamily="34" charset="-128"/>
                          </a:rPr>
                          <m:t>?</m:t>
                        </m:r>
                      </m:e>
                    </m:groupChr>
                  </m:oMath>
                </a14:m>
                <a:r>
                  <a:rPr lang="en-US" altLang="en-US" sz="2000" b="1" dirty="0">
                    <a:latin typeface="+mj-lt"/>
                    <a:ea typeface="ＭＳ Ｐゴシック" panose="020B0600070205080204" pitchFamily="34" charset="-128"/>
                  </a:rPr>
                  <a:t>  aggregate flows</a:t>
                </a:r>
                <a:endParaRPr lang="en-US" altLang="en-US" sz="2000" b="1" dirty="0">
                  <a:solidFill>
                    <a:srgbClr val="C00000"/>
                  </a:solidFill>
                  <a:latin typeface="+mj-lt"/>
                  <a:ea typeface="ＭＳ Ｐゴシック" panose="020B0600070205080204" pitchFamily="34" charset="-128"/>
                </a:endParaRPr>
              </a:p>
              <a:p>
                <a:pPr>
                  <a:lnSpc>
                    <a:spcPct val="80000"/>
                  </a:lnSpc>
                  <a:spcAft>
                    <a:spcPct val="55000"/>
                  </a:spcAft>
                </a:pPr>
                <a:r>
                  <a:rPr lang="en-US" altLang="en-US" sz="2000" dirty="0">
                    <a:solidFill>
                      <a:srgbClr val="C00000"/>
                    </a:solidFill>
                    <a:latin typeface="+mj-lt"/>
                    <a:ea typeface="ＭＳ Ｐゴシック" panose="020B0600070205080204" pitchFamily="34" charset="-128"/>
                  </a:rPr>
                  <a:t>Need:</a:t>
                </a:r>
                <a:r>
                  <a:rPr lang="en-US" altLang="en-US" sz="2000" dirty="0">
                    <a:latin typeface="+mj-lt"/>
                    <a:ea typeface="ＭＳ Ｐゴシック" panose="020B0600070205080204" pitchFamily="34" charset="-128"/>
                  </a:rPr>
                  <a:t> disaggregated analysis</a:t>
                </a:r>
              </a:p>
            </p:txBody>
          </p:sp>
        </mc:Choice>
        <mc:Fallback>
          <p:sp>
            <p:nvSpPr>
              <p:cNvPr id="17411" name="Rectangle 3">
                <a:extLst>
                  <a:ext uri="{FF2B5EF4-FFF2-40B4-BE49-F238E27FC236}">
                    <a16:creationId xmlns:a16="http://schemas.microsoft.com/office/drawing/2014/main" id="{132683F8-5773-044E-AEC2-2BABB41E437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81000" y="1143001"/>
                <a:ext cx="8534400" cy="5714999"/>
              </a:xfrm>
              <a:blipFill>
                <a:blip r:embed="rId3"/>
                <a:stretch>
                  <a:fillRect l="-743" t="-1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410" name="Slide Number Placeholder 5">
            <a:extLst>
              <a:ext uri="{FF2B5EF4-FFF2-40B4-BE49-F238E27FC236}">
                <a16:creationId xmlns:a16="http://schemas.microsoft.com/office/drawing/2014/main" id="{0C3734D1-18DE-B44C-9F87-21815373B8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C5578A40-B400-EB44-A977-8D8FD97F05E6}" type="slidenum">
              <a:rPr lang="en-US" altLang="en-US" sz="1400" smtClean="0">
                <a:solidFill>
                  <a:srgbClr val="FFFFFF"/>
                </a:solidFill>
                <a:latin typeface="Franklin Gothic Book" panose="020B0503020102020204" pitchFamily="34" charset="0"/>
              </a:rPr>
              <a:pPr/>
              <a:t>3</a:t>
            </a:fld>
            <a:endParaRPr lang="en-US" altLang="en-US" sz="1400">
              <a:solidFill>
                <a:srgbClr val="FFFFFF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17412" name="Line 4">
            <a:extLst>
              <a:ext uri="{FF2B5EF4-FFF2-40B4-BE49-F238E27FC236}">
                <a16:creationId xmlns:a16="http://schemas.microsoft.com/office/drawing/2014/main" id="{502D0CA2-DE4A-284B-9B12-6842EEA53874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914400"/>
            <a:ext cx="8763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891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>
            <a:extLst>
              <a:ext uri="{FF2B5EF4-FFF2-40B4-BE49-F238E27FC236}">
                <a16:creationId xmlns:a16="http://schemas.microsoft.com/office/drawing/2014/main" id="{C132BC12-58CA-F045-9C07-F5DB0F1116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152400"/>
            <a:ext cx="82296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600" b="1" dirty="0">
                <a:ea typeface="ＭＳ Ｐゴシック" panose="020B0600070205080204" pitchFamily="34" charset="-128"/>
              </a:rPr>
              <a:t>Data</a:t>
            </a:r>
            <a:endParaRPr lang="en-US" altLang="en-US" sz="3600" b="1" dirty="0">
              <a:solidFill>
                <a:schemeClr val="tx1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F3700384-FFDE-CA40-A43D-FA756661B8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066800"/>
            <a:ext cx="8763000" cy="56388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spcAft>
                <a:spcPct val="55000"/>
              </a:spcAft>
            </a:pPr>
            <a:r>
              <a:rPr lang="en-US" altLang="en-US" sz="2400" dirty="0">
                <a:latin typeface="+mj-lt"/>
                <a:ea typeface="ＭＳ Ｐゴシック" panose="020B0600070205080204" pitchFamily="34" charset="-128"/>
              </a:rPr>
              <a:t>Use firm/investor-level panel evidence on </a:t>
            </a:r>
            <a:r>
              <a:rPr lang="en-US" altLang="en-US" sz="2400" dirty="0">
                <a:solidFill>
                  <a:srgbClr val="C00000"/>
                </a:solidFill>
                <a:latin typeface="+mj-lt"/>
                <a:ea typeface="ＭＳ Ｐゴシック" panose="020B0600070205080204" pitchFamily="34" charset="-128"/>
              </a:rPr>
              <a:t>equity allocations globally </a:t>
            </a:r>
            <a:r>
              <a:rPr lang="en-US" altLang="en-US" sz="2400" dirty="0">
                <a:solidFill>
                  <a:schemeClr val="bg2">
                    <a:lumMod val="50000"/>
                  </a:schemeClr>
                </a:solidFill>
                <a:latin typeface="+mj-lt"/>
                <a:ea typeface="ＭＳ Ｐゴシック" panose="020B0600070205080204" pitchFamily="34" charset="-128"/>
              </a:rPr>
              <a:t>[Thomson Reuters/Refinitiv </a:t>
            </a:r>
            <a:r>
              <a:rPr lang="en-US" altLang="en-US" sz="2400" dirty="0" err="1">
                <a:solidFill>
                  <a:schemeClr val="bg2">
                    <a:lumMod val="50000"/>
                  </a:schemeClr>
                </a:solidFill>
                <a:latin typeface="+mj-lt"/>
                <a:ea typeface="ＭＳ Ｐゴシック" panose="020B0600070205080204" pitchFamily="34" charset="-128"/>
              </a:rPr>
              <a:t>Datastream</a:t>
            </a:r>
            <a:r>
              <a:rPr lang="en-US" altLang="en-US" sz="2400" dirty="0">
                <a:solidFill>
                  <a:schemeClr val="bg2">
                    <a:lumMod val="50000"/>
                  </a:schemeClr>
                </a:solidFill>
                <a:latin typeface="+mj-lt"/>
                <a:ea typeface="ＭＳ Ｐゴシック" panose="020B0600070205080204" pitchFamily="34" charset="-128"/>
              </a:rPr>
              <a:t>]</a:t>
            </a:r>
          </a:p>
          <a:p>
            <a:pPr lvl="1">
              <a:lnSpc>
                <a:spcPct val="80000"/>
              </a:lnSpc>
              <a:spcAft>
                <a:spcPct val="55000"/>
              </a:spcAft>
            </a:pPr>
            <a:r>
              <a:rPr lang="en-US" altLang="en-US" sz="2100" dirty="0">
                <a:latin typeface="+mj-lt"/>
                <a:ea typeface="ＭＳ Ｐゴシック" panose="020B0600070205080204" pitchFamily="34" charset="-128"/>
              </a:rPr>
              <a:t>Focus on variation in </a:t>
            </a:r>
            <a:r>
              <a:rPr lang="en-US" altLang="en-US" sz="2100" dirty="0">
                <a:solidFill>
                  <a:srgbClr val="C00000"/>
                </a:solidFill>
                <a:latin typeface="+mj-lt"/>
                <a:ea typeface="ＭＳ Ｐゴシック" panose="020B0600070205080204" pitchFamily="34" charset="-128"/>
              </a:rPr>
              <a:t>global (aggregate) volatility GVOL</a:t>
            </a:r>
          </a:p>
          <a:p>
            <a:pPr lvl="2">
              <a:lnSpc>
                <a:spcPct val="80000"/>
              </a:lnSpc>
              <a:spcAft>
                <a:spcPct val="55000"/>
              </a:spcAft>
            </a:pPr>
            <a:r>
              <a:rPr lang="en-US" altLang="en-US" sz="1800" dirty="0">
                <a:solidFill>
                  <a:schemeClr val="bg2">
                    <a:lumMod val="50000"/>
                  </a:schemeClr>
                </a:solidFill>
                <a:latin typeface="+mj-lt"/>
                <a:ea typeface="ＭＳ Ｐゴシック" panose="020B0600070205080204" pitchFamily="34" charset="-128"/>
              </a:rPr>
              <a:t>Quarterly, based on MSCI ACWI global index</a:t>
            </a:r>
          </a:p>
          <a:p>
            <a:pPr lvl="2">
              <a:lnSpc>
                <a:spcPct val="80000"/>
              </a:lnSpc>
              <a:spcAft>
                <a:spcPct val="55000"/>
              </a:spcAft>
            </a:pPr>
            <a:r>
              <a:rPr lang="en-US" altLang="en-US" sz="1800" dirty="0">
                <a:solidFill>
                  <a:schemeClr val="bg2">
                    <a:lumMod val="50000"/>
                  </a:schemeClr>
                </a:solidFill>
                <a:latin typeface="+mj-lt"/>
                <a:ea typeface="ＭＳ Ｐゴシック" panose="020B0600070205080204" pitchFamily="34" charset="-128"/>
              </a:rPr>
              <a:t>Have alternatives: GFC+COVID </a:t>
            </a:r>
          </a:p>
          <a:p>
            <a:pPr lvl="1">
              <a:lnSpc>
                <a:spcPct val="80000"/>
              </a:lnSpc>
              <a:spcAft>
                <a:spcPct val="55000"/>
              </a:spcAft>
            </a:pPr>
            <a:r>
              <a:rPr lang="en-US" altLang="en-US" sz="2100" dirty="0">
                <a:latin typeface="+mj-lt"/>
                <a:ea typeface="ＭＳ Ｐゴシック" panose="020B0600070205080204" pitchFamily="34" charset="-128"/>
              </a:rPr>
              <a:t>20k+ firms, 40k+ investor </a:t>
            </a:r>
            <a:r>
              <a:rPr lang="en-US" altLang="en-US" sz="2100" dirty="0">
                <a:solidFill>
                  <a:srgbClr val="C00000"/>
                </a:solidFill>
                <a:latin typeface="+mj-lt"/>
                <a:ea typeface="ＭＳ Ｐゴシック" panose="020B0600070205080204" pitchFamily="34" charset="-128"/>
              </a:rPr>
              <a:t>portfolios</a:t>
            </a:r>
            <a:r>
              <a:rPr lang="en-US" altLang="en-US" sz="2100" dirty="0">
                <a:latin typeface="+mj-lt"/>
                <a:ea typeface="ＭＳ Ｐゴシック" panose="020B0600070205080204" pitchFamily="34" charset="-128"/>
              </a:rPr>
              <a:t>, years 2000-2020</a:t>
            </a:r>
          </a:p>
          <a:p>
            <a:pPr>
              <a:lnSpc>
                <a:spcPct val="80000"/>
              </a:lnSpc>
              <a:spcAft>
                <a:spcPct val="55000"/>
              </a:spcAft>
            </a:pPr>
            <a:r>
              <a:rPr lang="en-US" altLang="en-US" sz="2400" dirty="0">
                <a:solidFill>
                  <a:srgbClr val="C00000"/>
                </a:solidFill>
                <a:latin typeface="+mj-lt"/>
                <a:ea typeface="ＭＳ Ｐゴシック" panose="020B0600070205080204" pitchFamily="34" charset="-128"/>
              </a:rPr>
              <a:t>Main outcome variable</a:t>
            </a:r>
            <a:r>
              <a:rPr lang="en-US" altLang="en-US" sz="2400" dirty="0">
                <a:latin typeface="+mj-lt"/>
                <a:ea typeface="ＭＳ Ｐゴシック" panose="020B0600070205080204" pitchFamily="34" charset="-128"/>
              </a:rPr>
              <a:t>: log changes in institutional portfolio shares</a:t>
            </a:r>
          </a:p>
          <a:p>
            <a:pPr lvl="1">
              <a:lnSpc>
                <a:spcPct val="80000"/>
              </a:lnSpc>
              <a:spcAft>
                <a:spcPct val="55000"/>
              </a:spcAft>
            </a:pPr>
            <a:r>
              <a:rPr lang="en-US" altLang="en-US" sz="2000" dirty="0">
                <a:latin typeface="+mj-lt"/>
                <a:ea typeface="ＭＳ Ｐゴシック" panose="020B0600070205080204" pitchFamily="34" charset="-128"/>
              </a:rPr>
              <a:t>At the firm/institution level</a:t>
            </a:r>
          </a:p>
          <a:p>
            <a:pPr lvl="1">
              <a:lnSpc>
                <a:spcPct val="80000"/>
              </a:lnSpc>
              <a:spcAft>
                <a:spcPct val="55000"/>
              </a:spcAft>
            </a:pPr>
            <a:r>
              <a:rPr lang="en-US" altLang="en-US" sz="2000" dirty="0">
                <a:latin typeface="+mj-lt"/>
                <a:ea typeface="ＭＳ Ｐゴシック" panose="020B0600070205080204" pitchFamily="34" charset="-128"/>
              </a:rPr>
              <a:t>Distinguish between domestic (DOM) and foreign ownership (FOR)</a:t>
            </a:r>
          </a:p>
          <a:p>
            <a:pPr lvl="1">
              <a:lnSpc>
                <a:spcPct val="80000"/>
              </a:lnSpc>
              <a:spcAft>
                <a:spcPct val="55000"/>
              </a:spcAft>
            </a:pPr>
            <a:r>
              <a:rPr lang="en-US" altLang="en-US" sz="2000" dirty="0">
                <a:latin typeface="+mj-lt"/>
                <a:ea typeface="ＭＳ Ｐゴシック" panose="020B0600070205080204" pitchFamily="34" charset="-128"/>
              </a:rPr>
              <a:t>Developed vs emerging markets</a:t>
            </a:r>
          </a:p>
          <a:p>
            <a:pPr>
              <a:lnSpc>
                <a:spcPct val="80000"/>
              </a:lnSpc>
              <a:spcAft>
                <a:spcPct val="55000"/>
              </a:spcAft>
            </a:pPr>
            <a:r>
              <a:rPr lang="en-US" altLang="en-US" sz="2400" dirty="0">
                <a:solidFill>
                  <a:srgbClr val="C00000"/>
                </a:solidFill>
                <a:latin typeface="+mj-lt"/>
                <a:ea typeface="ＭＳ Ｐゴシック" panose="020B0600070205080204" pitchFamily="34" charset="-128"/>
              </a:rPr>
              <a:t>Unit of observation</a:t>
            </a:r>
            <a:r>
              <a:rPr lang="en-US" altLang="en-US" sz="2400" dirty="0">
                <a:latin typeface="+mj-lt"/>
                <a:ea typeface="ＭＳ Ｐゴシック" panose="020B0600070205080204" pitchFamily="34" charset="-128"/>
              </a:rPr>
              <a:t>: </a:t>
            </a:r>
            <a:r>
              <a:rPr lang="en-US" altLang="en-US" sz="2400" i="1" dirty="0" err="1">
                <a:latin typeface="+mj-lt"/>
                <a:ea typeface="ＭＳ Ｐゴシック" panose="020B0600070205080204" pitchFamily="34" charset="-128"/>
              </a:rPr>
              <a:t>i</a:t>
            </a:r>
            <a:r>
              <a:rPr lang="en-US" altLang="en-US" sz="2400" dirty="0">
                <a:latin typeface="+mj-lt"/>
                <a:ea typeface="ＭＳ Ｐゴシック" panose="020B0600070205080204" pitchFamily="34" charset="-128"/>
              </a:rPr>
              <a:t> (firm), </a:t>
            </a:r>
            <a:r>
              <a:rPr lang="en-US" altLang="en-US" sz="2400" i="1" dirty="0">
                <a:latin typeface="+mj-lt"/>
                <a:ea typeface="ＭＳ Ｐゴシック" panose="020B0600070205080204" pitchFamily="34" charset="-128"/>
              </a:rPr>
              <a:t>j</a:t>
            </a:r>
            <a:r>
              <a:rPr lang="en-US" altLang="en-US" sz="2400" dirty="0">
                <a:latin typeface="+mj-lt"/>
                <a:ea typeface="ＭＳ Ｐゴシック" panose="020B0600070205080204" pitchFamily="34" charset="-128"/>
              </a:rPr>
              <a:t> (institution), </a:t>
            </a:r>
            <a:r>
              <a:rPr lang="en-US" altLang="en-US" sz="2400" i="1" dirty="0">
                <a:latin typeface="+mj-lt"/>
                <a:ea typeface="ＭＳ Ｐゴシック" panose="020B0600070205080204" pitchFamily="34" charset="-128"/>
              </a:rPr>
              <a:t>t</a:t>
            </a:r>
            <a:r>
              <a:rPr lang="en-US" altLang="en-US" sz="2400" dirty="0">
                <a:latin typeface="+mj-lt"/>
                <a:ea typeface="ＭＳ Ｐゴシック" panose="020B0600070205080204" pitchFamily="34" charset="-128"/>
              </a:rPr>
              <a:t> (quarter)</a:t>
            </a:r>
            <a:endParaRPr lang="en-US" altLang="en-US" sz="2400" b="1" dirty="0">
              <a:latin typeface="+mj-lt"/>
              <a:ea typeface="ＭＳ Ｐゴシック" panose="020B0600070205080204" pitchFamily="34" charset="-128"/>
            </a:endParaRPr>
          </a:p>
        </p:txBody>
      </p:sp>
      <p:sp>
        <p:nvSpPr>
          <p:cNvPr id="21506" name="Slide Number Placeholder 5">
            <a:extLst>
              <a:ext uri="{FF2B5EF4-FFF2-40B4-BE49-F238E27FC236}">
                <a16:creationId xmlns:a16="http://schemas.microsoft.com/office/drawing/2014/main" id="{BB57DDB4-5C31-6542-88FB-E9E651BE54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4A142557-DD21-EF4F-95C9-D279F8274BA7}" type="slidenum">
              <a:rPr lang="en-US" altLang="en-US" sz="1400" smtClean="0">
                <a:solidFill>
                  <a:srgbClr val="FFFFFF"/>
                </a:solidFill>
                <a:latin typeface="Franklin Gothic Book" panose="020B0503020102020204" pitchFamily="34" charset="0"/>
              </a:rPr>
              <a:pPr/>
              <a:t>4</a:t>
            </a:fld>
            <a:endParaRPr lang="en-US" altLang="en-US" sz="1400">
              <a:solidFill>
                <a:srgbClr val="FFFFFF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21508" name="Line 4">
            <a:extLst>
              <a:ext uri="{FF2B5EF4-FFF2-40B4-BE49-F238E27FC236}">
                <a16:creationId xmlns:a16="http://schemas.microsoft.com/office/drawing/2014/main" id="{46ECA73C-F7D7-6E43-B7F8-B6B02698A54F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914400"/>
            <a:ext cx="8763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447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>
            <a:extLst>
              <a:ext uri="{FF2B5EF4-FFF2-40B4-BE49-F238E27FC236}">
                <a16:creationId xmlns:a16="http://schemas.microsoft.com/office/drawing/2014/main" id="{A9361F58-9E0B-144F-819B-A57C01CD7C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152400"/>
            <a:ext cx="89916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600" b="1" dirty="0">
                <a:solidFill>
                  <a:schemeClr val="tx1"/>
                </a:solidFill>
                <a:ea typeface="ＭＳ Ｐゴシック" panose="020B0600070205080204" pitchFamily="34" charset="-128"/>
              </a:rPr>
              <a:t>Controls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555" name="Rectangle 3">
                <a:extLst>
                  <a:ext uri="{FF2B5EF4-FFF2-40B4-BE49-F238E27FC236}">
                    <a16:creationId xmlns:a16="http://schemas.microsoft.com/office/drawing/2014/main" id="{F6A4DB8D-C730-7A4D-9D9B-CB85DA9BBA8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76200" y="1295400"/>
                <a:ext cx="8915400" cy="4876800"/>
              </a:xfrm>
            </p:spPr>
            <p:txBody>
              <a:bodyPr>
                <a:normAutofit fontScale="85000" lnSpcReduction="20000"/>
              </a:bodyPr>
              <a:lstStyle/>
              <a:p>
                <a:pPr marL="457200" indent="-457200" eaLnBrk="1" hangingPunct="1">
                  <a:lnSpc>
                    <a:spcPct val="80000"/>
                  </a:lnSpc>
                  <a:spcAft>
                    <a:spcPct val="55000"/>
                  </a:spcAft>
                  <a:buFont typeface="+mj-lt"/>
                  <a:buAutoNum type="arabicPeriod"/>
                </a:pPr>
                <a:r>
                  <a:rPr lang="en-US" altLang="en-US" sz="2800" dirty="0">
                    <a:solidFill>
                      <a:srgbClr val="C00000"/>
                    </a:solidFill>
                    <a:latin typeface="+mj-lt"/>
                    <a:ea typeface="ＭＳ Ｐゴシック" panose="020B0600070205080204" pitchFamily="34" charset="-128"/>
                  </a:rPr>
                  <a:t>Firm-level controls</a:t>
                </a:r>
                <a:endParaRPr lang="en-US" altLang="en-US" sz="2400" dirty="0">
                  <a:solidFill>
                    <a:srgbClr val="C00000"/>
                  </a:solidFill>
                  <a:latin typeface="+mj-lt"/>
                  <a:ea typeface="ＭＳ Ｐゴシック" panose="020B0600070205080204" pitchFamily="34" charset="-128"/>
                </a:endParaRPr>
              </a:p>
              <a:p>
                <a:pPr lvl="1" eaLnBrk="1" hangingPunct="1">
                  <a:lnSpc>
                    <a:spcPct val="80000"/>
                  </a:lnSpc>
                  <a:spcAft>
                    <a:spcPct val="55000"/>
                  </a:spcAft>
                </a:pPr>
                <a:r>
                  <a:rPr lang="en-US" altLang="en-US" sz="2200" dirty="0">
                    <a:latin typeface="+mj-lt"/>
                    <a:ea typeface="ＭＳ Ｐゴシック" panose="020B0600070205080204" pitchFamily="34" charset="-128"/>
                  </a:rPr>
                  <a:t>Size, volatility, returns, turnover, leverage, book-to-market, profitability</a:t>
                </a:r>
              </a:p>
              <a:p>
                <a:pPr marL="514350" indent="-514350">
                  <a:lnSpc>
                    <a:spcPct val="80000"/>
                  </a:lnSpc>
                  <a:spcAft>
                    <a:spcPct val="55000"/>
                  </a:spcAft>
                  <a:buFont typeface="+mj-lt"/>
                  <a:buAutoNum type="arabicPeriod"/>
                </a:pPr>
                <a:r>
                  <a:rPr lang="en-US" altLang="en-US" sz="2800" dirty="0">
                    <a:solidFill>
                      <a:srgbClr val="C00000"/>
                    </a:solidFill>
                    <a:latin typeface="+mj-lt"/>
                    <a:ea typeface="ＭＳ Ｐゴシック" panose="020B0600070205080204" pitchFamily="34" charset="-128"/>
                  </a:rPr>
                  <a:t>Country-level controls</a:t>
                </a:r>
              </a:p>
              <a:p>
                <a:pPr lvl="1" eaLnBrk="1" hangingPunct="1">
                  <a:lnSpc>
                    <a:spcPct val="80000"/>
                  </a:lnSpc>
                  <a:spcAft>
                    <a:spcPct val="55000"/>
                  </a:spcAft>
                </a:pPr>
                <a:r>
                  <a:rPr lang="en-US" altLang="en-US" sz="2200" dirty="0">
                    <a:latin typeface="+mj-lt"/>
                    <a:ea typeface="ＭＳ Ｐゴシック" panose="020B0600070205080204" pitchFamily="34" charset="-128"/>
                  </a:rPr>
                  <a:t>Interest rates (levels and changes), market volatility, exchange rates (levels and volatility)</a:t>
                </a:r>
              </a:p>
              <a:p>
                <a:pPr marL="514350" indent="-514350">
                  <a:lnSpc>
                    <a:spcPct val="80000"/>
                  </a:lnSpc>
                  <a:spcAft>
                    <a:spcPct val="55000"/>
                  </a:spcAft>
                  <a:buFont typeface="+mj-lt"/>
                  <a:buAutoNum type="arabicPeriod"/>
                </a:pPr>
                <a:r>
                  <a:rPr lang="en-US" altLang="en-US" sz="2800" dirty="0">
                    <a:solidFill>
                      <a:srgbClr val="C00000"/>
                    </a:solidFill>
                    <a:latin typeface="+mj-lt"/>
                    <a:ea typeface="ＭＳ Ｐゴシック" panose="020B0600070205080204" pitchFamily="34" charset="-128"/>
                  </a:rPr>
                  <a:t>Fixed effects</a:t>
                </a:r>
              </a:p>
              <a:p>
                <a:pPr lvl="1" eaLnBrk="1" hangingPunct="1">
                  <a:lnSpc>
                    <a:spcPct val="80000"/>
                  </a:lnSpc>
                  <a:spcAft>
                    <a:spcPct val="55000"/>
                  </a:spcAft>
                </a:pPr>
                <a:r>
                  <a:rPr lang="en-US" altLang="en-US" sz="2200" dirty="0">
                    <a:latin typeface="+mj-lt"/>
                    <a:ea typeface="ＭＳ Ｐゴシック" panose="020B0600070205080204" pitchFamily="34" charset="-128"/>
                  </a:rPr>
                  <a:t>Firm </a:t>
                </a:r>
                <a14:m>
                  <m:oMath xmlns:m="http://schemas.openxmlformats.org/officeDocument/2006/math">
                    <m:r>
                      <a:rPr lang="en-US" altLang="en-US" sz="2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US" altLang="en-US" sz="2200" dirty="0">
                    <a:latin typeface="+mj-lt"/>
                    <a:ea typeface="ＭＳ Ｐゴシック" panose="020B0600070205080204" pitchFamily="34" charset="-128"/>
                  </a:rPr>
                  <a:t> institution effects </a:t>
                </a:r>
              </a:p>
              <a:p>
                <a:pPr marL="342900" lvl="1" indent="0" eaLnBrk="1" hangingPunct="1">
                  <a:lnSpc>
                    <a:spcPct val="80000"/>
                  </a:lnSpc>
                  <a:spcAft>
                    <a:spcPct val="55000"/>
                  </a:spcAft>
                  <a:buNone/>
                </a:pPr>
                <a:r>
                  <a:rPr lang="en-US" altLang="en-US" sz="2200" dirty="0">
                    <a:solidFill>
                      <a:schemeClr val="bg1">
                        <a:lumMod val="50000"/>
                      </a:schemeClr>
                    </a:solidFill>
                    <a:latin typeface="+mj-lt"/>
                    <a:ea typeface="ＭＳ Ｐゴシック" panose="020B0600070205080204" pitchFamily="34" charset="-128"/>
                  </a:rPr>
                  <a:t>[average selection: preferences and behavior]</a:t>
                </a:r>
              </a:p>
              <a:p>
                <a:pPr lvl="1">
                  <a:lnSpc>
                    <a:spcPct val="80000"/>
                  </a:lnSpc>
                  <a:spcAft>
                    <a:spcPct val="55000"/>
                  </a:spcAft>
                </a:pPr>
                <a:r>
                  <a:rPr lang="en-US" altLang="en-US" sz="2200" dirty="0">
                    <a:latin typeface="+mj-lt"/>
                    <a:ea typeface="ＭＳ Ｐゴシック" panose="020B0600070205080204" pitchFamily="34" charset="-128"/>
                  </a:rPr>
                  <a:t>Institution</a:t>
                </a:r>
                <a:r>
                  <a:rPr lang="en-US" altLang="en-US" sz="22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en-US" sz="2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 </m:t>
                    </m:r>
                  </m:oMath>
                </a14:m>
                <a:r>
                  <a:rPr lang="en-US" altLang="en-US" sz="2200" dirty="0">
                    <a:latin typeface="+mj-lt"/>
                    <a:ea typeface="ＭＳ Ｐゴシック" panose="020B0600070205080204" pitchFamily="34" charset="-128"/>
                  </a:rPr>
                  <a:t>time effects </a:t>
                </a:r>
              </a:p>
              <a:p>
                <a:pPr marL="342900" lvl="1" indent="0">
                  <a:lnSpc>
                    <a:spcPct val="80000"/>
                  </a:lnSpc>
                  <a:spcAft>
                    <a:spcPct val="55000"/>
                  </a:spcAft>
                  <a:buNone/>
                </a:pPr>
                <a:r>
                  <a:rPr lang="en-US" altLang="en-US" sz="2200" dirty="0">
                    <a:solidFill>
                      <a:schemeClr val="bg1">
                        <a:lumMod val="50000"/>
                      </a:schemeClr>
                    </a:solidFill>
                    <a:latin typeface="+mj-lt"/>
                    <a:ea typeface="ＭＳ Ｐゴシック" panose="020B0600070205080204" pitchFamily="34" charset="-128"/>
                  </a:rPr>
                  <a:t>[flows, risk aversion, institution-level time-invariant and time-varying constraints]</a:t>
                </a:r>
              </a:p>
              <a:p>
                <a:pPr lvl="1">
                  <a:lnSpc>
                    <a:spcPct val="80000"/>
                  </a:lnSpc>
                  <a:spcAft>
                    <a:spcPct val="55000"/>
                  </a:spcAft>
                </a:pPr>
                <a:r>
                  <a:rPr lang="en-US" altLang="en-US" sz="2200" dirty="0">
                    <a:latin typeface="+mj-lt"/>
                    <a:ea typeface="ＭＳ Ｐゴシック" panose="020B0600070205080204" pitchFamily="34" charset="-128"/>
                  </a:rPr>
                  <a:t>Firm</a:t>
                </a:r>
                <a:r>
                  <a:rPr lang="en-US" altLang="en-US" sz="22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en-US" sz="2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 </m:t>
                    </m:r>
                  </m:oMath>
                </a14:m>
                <a:r>
                  <a:rPr lang="en-US" altLang="en-US" sz="2200" dirty="0">
                    <a:latin typeface="+mj-lt"/>
                    <a:ea typeface="ＭＳ Ｐゴシック" panose="020B0600070205080204" pitchFamily="34" charset="-128"/>
                  </a:rPr>
                  <a:t>time effects </a:t>
                </a:r>
              </a:p>
              <a:p>
                <a:pPr marL="342900" lvl="1" indent="0">
                  <a:lnSpc>
                    <a:spcPct val="80000"/>
                  </a:lnSpc>
                  <a:spcAft>
                    <a:spcPct val="55000"/>
                  </a:spcAft>
                  <a:buNone/>
                </a:pPr>
                <a:r>
                  <a:rPr lang="en-US" altLang="en-US" sz="2200" dirty="0">
                    <a:solidFill>
                      <a:schemeClr val="bg1">
                        <a:lumMod val="50000"/>
                      </a:schemeClr>
                    </a:solidFill>
                    <a:latin typeface="+mj-lt"/>
                    <a:ea typeface="ＭＳ Ｐゴシック" panose="020B0600070205080204" pitchFamily="34" charset="-128"/>
                  </a:rPr>
                  <a:t>[firm-specific investment constraints, strategies]</a:t>
                </a:r>
              </a:p>
            </p:txBody>
          </p:sp>
        </mc:Choice>
        <mc:Fallback xmlns="">
          <p:sp>
            <p:nvSpPr>
              <p:cNvPr id="23555" name="Rectangle 3">
                <a:extLst>
                  <a:ext uri="{FF2B5EF4-FFF2-40B4-BE49-F238E27FC236}">
                    <a16:creationId xmlns:a16="http://schemas.microsoft.com/office/drawing/2014/main" id="{F6A4DB8D-C730-7A4D-9D9B-CB85DA9BBA8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6200" y="1295400"/>
                <a:ext cx="8915400" cy="4876800"/>
              </a:xfrm>
              <a:blipFill>
                <a:blip r:embed="rId3"/>
                <a:stretch>
                  <a:fillRect l="-1140" t="-36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554" name="Slide Number Placeholder 5">
            <a:extLst>
              <a:ext uri="{FF2B5EF4-FFF2-40B4-BE49-F238E27FC236}">
                <a16:creationId xmlns:a16="http://schemas.microsoft.com/office/drawing/2014/main" id="{88624036-B26B-A542-BF1D-D4DFB41CA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40DA1DE1-727B-8041-A041-1FBE20295D65}" type="slidenum">
              <a:rPr lang="en-US" altLang="en-US" sz="1400" smtClean="0">
                <a:solidFill>
                  <a:srgbClr val="FFFFFF"/>
                </a:solidFill>
                <a:latin typeface="Franklin Gothic Book" panose="020B0503020102020204" pitchFamily="34" charset="0"/>
              </a:rPr>
              <a:pPr/>
              <a:t>5</a:t>
            </a:fld>
            <a:endParaRPr lang="en-US" altLang="en-US" sz="1400">
              <a:solidFill>
                <a:srgbClr val="FFFFFF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23556" name="Line 4">
            <a:extLst>
              <a:ext uri="{FF2B5EF4-FFF2-40B4-BE49-F238E27FC236}">
                <a16:creationId xmlns:a16="http://schemas.microsoft.com/office/drawing/2014/main" id="{4D8AAAB9-17F9-6C4C-B3CD-07C8D740C9D8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" y="914400"/>
            <a:ext cx="8763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0846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>
            <a:extLst>
              <a:ext uri="{FF2B5EF4-FFF2-40B4-BE49-F238E27FC236}">
                <a16:creationId xmlns:a16="http://schemas.microsoft.com/office/drawing/2014/main" id="{61319035-C83F-ED46-8366-97F63B9991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152400"/>
            <a:ext cx="82296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600" b="1" dirty="0">
                <a:ea typeface="ＭＳ Ｐゴシック" panose="020B0600070205080204" pitchFamily="34" charset="-128"/>
              </a:rPr>
              <a:t>Three Main Questions</a:t>
            </a:r>
            <a:endParaRPr lang="en-US" altLang="en-US" sz="3600" b="1" dirty="0">
              <a:solidFill>
                <a:schemeClr val="tx1"/>
              </a:solidFill>
              <a:ea typeface="ＭＳ Ｐゴシック" panose="020B0600070205080204" pitchFamily="34" charset="-128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7411" name="Rectangle 3">
                <a:extLst>
                  <a:ext uri="{FF2B5EF4-FFF2-40B4-BE49-F238E27FC236}">
                    <a16:creationId xmlns:a16="http://schemas.microsoft.com/office/drawing/2014/main" id="{132683F8-5773-044E-AEC2-2BABB41E437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52400" y="1181100"/>
                <a:ext cx="8534400" cy="5540375"/>
              </a:xfrm>
            </p:spPr>
            <p:txBody>
              <a:bodyPr>
                <a:normAutofit/>
              </a:bodyPr>
              <a:lstStyle/>
              <a:p>
                <a:pPr marL="457200" indent="-457200" eaLnBrk="1" hangingPunct="1">
                  <a:lnSpc>
                    <a:spcPct val="80000"/>
                  </a:lnSpc>
                  <a:spcAft>
                    <a:spcPct val="55000"/>
                  </a:spcAft>
                  <a:buFont typeface="+mj-lt"/>
                  <a:buAutoNum type="arabicPeriod"/>
                </a:pPr>
                <a:r>
                  <a:rPr lang="en-US" altLang="en-US" sz="2400" b="1" dirty="0">
                    <a:latin typeface="+mj-lt"/>
                    <a:ea typeface="ＭＳ Ｐゴシック" panose="020B0600070205080204" pitchFamily="34" charset="-128"/>
                  </a:rPr>
                  <a:t>Does (dis)aggregation matter? </a:t>
                </a:r>
                <a:r>
                  <a:rPr lang="en-US" altLang="en-US" sz="2400" b="1" dirty="0">
                    <a:solidFill>
                      <a:srgbClr val="C00000"/>
                    </a:solidFill>
                    <a:latin typeface="+mj-lt"/>
                    <a:ea typeface="ＭＳ Ｐゴシック" panose="020B0600070205080204" pitchFamily="34" charset="-128"/>
                  </a:rPr>
                  <a:t>Yes.</a:t>
                </a:r>
              </a:p>
              <a:p>
                <a:pPr marL="285750" indent="-285750">
                  <a:lnSpc>
                    <a:spcPct val="80000"/>
                  </a:lnSpc>
                  <a:spcAft>
                    <a:spcPct val="55000"/>
                  </a:spcAft>
                </a:pPr>
                <a:r>
                  <a:rPr lang="en-US" altLang="en-US" dirty="0">
                    <a:solidFill>
                      <a:srgbClr val="C00000"/>
                    </a:solidFill>
                    <a:latin typeface="+mj-lt"/>
                  </a:rPr>
                  <a:t>Firm-level aggregate response</a:t>
                </a:r>
              </a:p>
              <a:p>
                <a:pPr lvl="1">
                  <a:lnSpc>
                    <a:spcPct val="80000"/>
                  </a:lnSpc>
                  <a:spcAft>
                    <a:spcPct val="55000"/>
                  </a:spcAft>
                </a:pPr>
                <a:r>
                  <a:rPr lang="en-US" altLang="en-US" dirty="0">
                    <a:solidFill>
                      <a:srgbClr val="C00000"/>
                    </a:solidFill>
                    <a:latin typeface="+mj-lt"/>
                  </a:rPr>
                  <a:t>2.2 pp</a:t>
                </a:r>
                <a:r>
                  <a:rPr lang="en-US" altLang="en-US" dirty="0">
                    <a:latin typeface="+mj-lt"/>
                  </a:rPr>
                  <a:t> drop in firm ownership flows per </a:t>
                </a:r>
                <a:r>
                  <a:rPr lang="en-US" altLang="en-US" dirty="0">
                    <a:solidFill>
                      <a:srgbClr val="C00000"/>
                    </a:solidFill>
                    <a:latin typeface="+mj-lt"/>
                  </a:rPr>
                  <a:t>one-standard-deviation </a:t>
                </a:r>
                <a:r>
                  <a:rPr lang="en-US" altLang="en-US" dirty="0">
                    <a:latin typeface="+mj-lt"/>
                  </a:rPr>
                  <a:t>increase in </a:t>
                </a:r>
                <a:r>
                  <a:rPr lang="en-US" altLang="en-US" dirty="0" err="1">
                    <a:latin typeface="+mj-lt"/>
                  </a:rPr>
                  <a:t>Gvol</a:t>
                </a:r>
                <a:endParaRPr lang="en-US" altLang="en-US" dirty="0">
                  <a:latin typeface="+mj-lt"/>
                </a:endParaRPr>
              </a:p>
              <a:p>
                <a:pPr lvl="1">
                  <a:lnSpc>
                    <a:spcPct val="80000"/>
                  </a:lnSpc>
                  <a:spcAft>
                    <a:spcPct val="55000"/>
                  </a:spcAft>
                </a:pPr>
                <a:r>
                  <a:rPr lang="en-US" altLang="en-US" dirty="0">
                    <a:latin typeface="+mj-lt"/>
                  </a:rPr>
                  <a:t>1.8 pp Developed, 2.5 pp Emerging</a:t>
                </a:r>
              </a:p>
              <a:p>
                <a:pPr>
                  <a:lnSpc>
                    <a:spcPct val="80000"/>
                  </a:lnSpc>
                  <a:spcAft>
                    <a:spcPct val="55000"/>
                  </a:spcAft>
                </a:pPr>
                <a:r>
                  <a:rPr lang="en-US" altLang="en-US" dirty="0">
                    <a:latin typeface="+mj-lt"/>
                  </a:rPr>
                  <a:t>Does this capture average institution’s behavior?</a:t>
                </a:r>
                <a:endParaRPr lang="en-US" altLang="en-US" sz="1700" dirty="0">
                  <a:latin typeface="+mj-lt"/>
                  <a:ea typeface="ＭＳ Ｐゴシック" panose="020B0600070205080204" pitchFamily="34" charset="-128"/>
                </a:endParaRPr>
              </a:p>
              <a:p>
                <a:pPr>
                  <a:lnSpc>
                    <a:spcPct val="80000"/>
                  </a:lnSpc>
                  <a:spcAft>
                    <a:spcPct val="55000"/>
                  </a:spcAft>
                </a:pPr>
                <a:r>
                  <a:rPr lang="en-US" altLang="en-US" dirty="0">
                    <a:latin typeface="+mj-lt"/>
                  </a:rPr>
                  <a:t>Firm-</a:t>
                </a:r>
                <a:r>
                  <a:rPr lang="en-US" altLang="en-US" dirty="0">
                    <a:solidFill>
                      <a:srgbClr val="C00000"/>
                    </a:solidFill>
                    <a:latin typeface="+mj-lt"/>
                  </a:rPr>
                  <a:t>investor</a:t>
                </a:r>
                <a:r>
                  <a:rPr lang="en-US" altLang="en-US" dirty="0">
                    <a:latin typeface="+mj-lt"/>
                  </a:rPr>
                  <a:t>-level response</a:t>
                </a:r>
              </a:p>
              <a:p>
                <a:pPr lvl="1">
                  <a:lnSpc>
                    <a:spcPct val="80000"/>
                  </a:lnSpc>
                  <a:spcAft>
                    <a:spcPct val="55000"/>
                  </a:spcAft>
                </a:pPr>
                <a:r>
                  <a:rPr lang="en-US" altLang="en-US" dirty="0">
                    <a:solidFill>
                      <a:srgbClr val="C00000"/>
                    </a:solidFill>
                    <a:latin typeface="+mj-lt"/>
                  </a:rPr>
                  <a:t>3.6 pp</a:t>
                </a:r>
                <a:r>
                  <a:rPr lang="en-US" altLang="en-US" dirty="0">
                    <a:latin typeface="+mj-lt"/>
                  </a:rPr>
                  <a:t> drop in firm ownership flows per </a:t>
                </a:r>
                <a:r>
                  <a:rPr lang="en-US" altLang="en-US" dirty="0">
                    <a:solidFill>
                      <a:srgbClr val="C00000"/>
                    </a:solidFill>
                    <a:latin typeface="+mj-lt"/>
                  </a:rPr>
                  <a:t>one-standard-deviation </a:t>
                </a:r>
                <a:r>
                  <a:rPr lang="en-US" altLang="en-US" dirty="0">
                    <a:latin typeface="+mj-lt"/>
                  </a:rPr>
                  <a:t>increase in </a:t>
                </a:r>
                <a:r>
                  <a:rPr lang="en-US" altLang="en-US" dirty="0" err="1">
                    <a:latin typeface="+mj-lt"/>
                  </a:rPr>
                  <a:t>Gvol</a:t>
                </a:r>
                <a:endParaRPr lang="en-US" altLang="en-US" dirty="0">
                  <a:latin typeface="+mj-lt"/>
                </a:endParaRPr>
              </a:p>
              <a:p>
                <a:pPr lvl="1">
                  <a:lnSpc>
                    <a:spcPct val="80000"/>
                  </a:lnSpc>
                  <a:spcAft>
                    <a:spcPct val="55000"/>
                  </a:spcAft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en-US">
                        <a:solidFill>
                          <a:srgbClr val="C00000"/>
                        </a:solidFill>
                        <a:latin typeface="+mj-lt"/>
                      </a:rPr>
                      <m:t>controlling</m:t>
                    </m:r>
                    <m:r>
                      <a:rPr lang="en-US" altLang="en-US">
                        <a:solidFill>
                          <a:srgbClr val="C00000"/>
                        </a:solidFill>
                        <a:latin typeface="+mj-lt"/>
                      </a:rPr>
                      <m:t> </m:t>
                    </m:r>
                    <m:r>
                      <m:rPr>
                        <m:sty m:val="p"/>
                      </m:rPr>
                      <a:rPr lang="en-US" altLang="en-US">
                        <a:solidFill>
                          <a:srgbClr val="C00000"/>
                        </a:solidFill>
                        <a:latin typeface="+mj-lt"/>
                      </a:rPr>
                      <m:t>for</m:t>
                    </m:r>
                    <m:r>
                      <a:rPr lang="en-US" altLang="en-US">
                        <a:solidFill>
                          <a:srgbClr val="C00000"/>
                        </a:solidFill>
                        <a:latin typeface="+mj-lt"/>
                      </a:rPr>
                      <m:t> </m:t>
                    </m:r>
                    <m:r>
                      <m:rPr>
                        <m:sty m:val="p"/>
                      </m:rPr>
                      <a:rPr lang="en-US" altLang="en-US">
                        <a:solidFill>
                          <a:srgbClr val="C00000"/>
                        </a:solidFill>
                        <a:latin typeface="+mj-lt"/>
                      </a:rPr>
                      <m:t>firm</m:t>
                    </m:r>
                    <m:r>
                      <a:rPr lang="en-US" altLang="en-US">
                        <a:solidFill>
                          <a:srgbClr val="C00000"/>
                        </a:solidFill>
                        <a:latin typeface="+mj-lt"/>
                      </a:rPr>
                      <m:t> </m:t>
                    </m:r>
                    <m:r>
                      <a:rPr lang="en-US" altLang="en-US" i="1">
                        <a:solidFill>
                          <a:srgbClr val="C00000"/>
                        </a:solidFill>
                        <a:latin typeface="+mj-lt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altLang="en-US">
                        <a:solidFill>
                          <a:srgbClr val="C00000"/>
                        </a:solidFill>
                        <a:latin typeface="+mj-lt"/>
                      </a:rPr>
                      <m:t> </m:t>
                    </m:r>
                    <m:r>
                      <m:rPr>
                        <m:sty m:val="p"/>
                      </m:rPr>
                      <a:rPr lang="en-US" altLang="en-US">
                        <a:solidFill>
                          <a:srgbClr val="C00000"/>
                        </a:solidFill>
                        <a:latin typeface="+mj-lt"/>
                      </a:rPr>
                      <m:t>investor</m:t>
                    </m:r>
                    <m:r>
                      <a:rPr lang="en-US" altLang="en-US">
                        <a:solidFill>
                          <a:srgbClr val="C00000"/>
                        </a:solidFill>
                        <a:latin typeface="+mj-lt"/>
                      </a:rPr>
                      <m:t> </m:t>
                    </m:r>
                    <m:r>
                      <m:rPr>
                        <m:sty m:val="p"/>
                      </m:rPr>
                      <a:rPr lang="en-US" altLang="en-US">
                        <a:solidFill>
                          <a:srgbClr val="C00000"/>
                        </a:solidFill>
                        <a:latin typeface="+mj-lt"/>
                      </a:rPr>
                      <m:t>FE</m:t>
                    </m:r>
                    <m:r>
                      <a:rPr lang="en-US" altLang="en-US">
                        <a:solidFill>
                          <a:srgbClr val="C00000"/>
                        </a:solidFill>
                        <a:latin typeface="+mj-lt"/>
                      </a:rPr>
                      <m:t>: </m:t>
                    </m:r>
                  </m:oMath>
                </a14:m>
                <a:r>
                  <a:rPr lang="en-US" altLang="en-US" dirty="0">
                    <a:latin typeface="+mj-lt"/>
                  </a:rPr>
                  <a:t>doubles to 8.6 pp</a:t>
                </a:r>
              </a:p>
              <a:p>
                <a:pPr lvl="1">
                  <a:lnSpc>
                    <a:spcPct val="80000"/>
                  </a:lnSpc>
                  <a:spcAft>
                    <a:spcPct val="55000"/>
                  </a:spcAft>
                </a:pPr>
                <a:r>
                  <a:rPr lang="en-US" altLang="en-US" b="1" dirty="0">
                    <a:solidFill>
                      <a:srgbClr val="C00000"/>
                    </a:solidFill>
                    <a:latin typeface="+mj-lt"/>
                  </a:rPr>
                  <a:t>aggregation and selection</a:t>
                </a:r>
                <a:endParaRPr lang="en-US" altLang="en-US" b="1" dirty="0">
                  <a:latin typeface="+mj-lt"/>
                </a:endParaRPr>
              </a:p>
              <a:p>
                <a:pPr lvl="1">
                  <a:lnSpc>
                    <a:spcPct val="80000"/>
                  </a:lnSpc>
                  <a:spcAft>
                    <a:spcPct val="55000"/>
                  </a:spcAft>
                </a:pPr>
                <a:endParaRPr lang="en-US" altLang="en-US" sz="1700" dirty="0">
                  <a:latin typeface="+mj-lt"/>
                  <a:ea typeface="ＭＳ Ｐゴシック" panose="020B0600070205080204" pitchFamily="34" charset="-128"/>
                </a:endParaRPr>
              </a:p>
              <a:p>
                <a:pPr>
                  <a:lnSpc>
                    <a:spcPct val="80000"/>
                  </a:lnSpc>
                  <a:spcAft>
                    <a:spcPct val="55000"/>
                  </a:spcAft>
                </a:pPr>
                <a:endParaRPr lang="en-US" altLang="en-US" dirty="0">
                  <a:latin typeface="+mj-lt"/>
                </a:endParaRPr>
              </a:p>
              <a:p>
                <a:pPr marL="342900" lvl="1" indent="0">
                  <a:lnSpc>
                    <a:spcPct val="80000"/>
                  </a:lnSpc>
                  <a:spcAft>
                    <a:spcPct val="55000"/>
                  </a:spcAft>
                  <a:buNone/>
                </a:pPr>
                <a:endParaRPr lang="en-US" altLang="en-US" dirty="0">
                  <a:latin typeface="+mj-lt"/>
                </a:endParaRPr>
              </a:p>
              <a:p>
                <a:pPr>
                  <a:lnSpc>
                    <a:spcPct val="80000"/>
                  </a:lnSpc>
                  <a:spcAft>
                    <a:spcPct val="55000"/>
                  </a:spcAft>
                </a:pPr>
                <a:endParaRPr lang="en-US" altLang="en-US" sz="2400" b="1" dirty="0">
                  <a:latin typeface="+mj-lt"/>
                  <a:ea typeface="ＭＳ Ｐゴシック" panose="020B0600070205080204" pitchFamily="34" charset="-128"/>
                </a:endParaRPr>
              </a:p>
            </p:txBody>
          </p:sp>
        </mc:Choice>
        <mc:Fallback>
          <p:sp>
            <p:nvSpPr>
              <p:cNvPr id="17411" name="Rectangle 3">
                <a:extLst>
                  <a:ext uri="{FF2B5EF4-FFF2-40B4-BE49-F238E27FC236}">
                    <a16:creationId xmlns:a16="http://schemas.microsoft.com/office/drawing/2014/main" id="{132683F8-5773-044E-AEC2-2BABB41E437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400" y="1181100"/>
                <a:ext cx="8534400" cy="5540375"/>
              </a:xfrm>
              <a:blipFill>
                <a:blip r:embed="rId3"/>
                <a:stretch>
                  <a:fillRect l="-1190" t="-22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410" name="Slide Number Placeholder 5">
            <a:extLst>
              <a:ext uri="{FF2B5EF4-FFF2-40B4-BE49-F238E27FC236}">
                <a16:creationId xmlns:a16="http://schemas.microsoft.com/office/drawing/2014/main" id="{0C3734D1-18DE-B44C-9F87-21815373B8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C5578A40-B400-EB44-A977-8D8FD97F05E6}" type="slidenum">
              <a:rPr lang="en-US" altLang="en-US" sz="1400" smtClean="0">
                <a:solidFill>
                  <a:srgbClr val="FFFFFF"/>
                </a:solidFill>
                <a:latin typeface="Franklin Gothic Book" panose="020B0503020102020204" pitchFamily="34" charset="0"/>
              </a:rPr>
              <a:pPr/>
              <a:t>6</a:t>
            </a:fld>
            <a:endParaRPr lang="en-US" altLang="en-US" sz="1400">
              <a:solidFill>
                <a:srgbClr val="FFFFFF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17412" name="Line 4">
            <a:extLst>
              <a:ext uri="{FF2B5EF4-FFF2-40B4-BE49-F238E27FC236}">
                <a16:creationId xmlns:a16="http://schemas.microsoft.com/office/drawing/2014/main" id="{502D0CA2-DE4A-284B-9B12-6842EEA53874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914400"/>
            <a:ext cx="8763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608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>
            <a:extLst>
              <a:ext uri="{FF2B5EF4-FFF2-40B4-BE49-F238E27FC236}">
                <a16:creationId xmlns:a16="http://schemas.microsoft.com/office/drawing/2014/main" id="{61319035-C83F-ED46-8366-97F63B9991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152400"/>
            <a:ext cx="82296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600" b="1" dirty="0">
                <a:ea typeface="ＭＳ Ｐゴシック" panose="020B0600070205080204" pitchFamily="34" charset="-128"/>
              </a:rPr>
              <a:t>Three Main Questions</a:t>
            </a:r>
            <a:endParaRPr lang="en-US" altLang="en-US" sz="3600" b="1" dirty="0">
              <a:solidFill>
                <a:schemeClr val="tx1"/>
              </a:solidFill>
              <a:ea typeface="ＭＳ Ｐゴシック" panose="020B0600070205080204" pitchFamily="34" charset="-128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7411" name="Rectangle 3">
                <a:extLst>
                  <a:ext uri="{FF2B5EF4-FFF2-40B4-BE49-F238E27FC236}">
                    <a16:creationId xmlns:a16="http://schemas.microsoft.com/office/drawing/2014/main" id="{132683F8-5773-044E-AEC2-2BABB41E437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52400" y="1181100"/>
                <a:ext cx="8534400" cy="5540375"/>
              </a:xfrm>
            </p:spPr>
            <p:txBody>
              <a:bodyPr>
                <a:normAutofit/>
              </a:bodyPr>
              <a:lstStyle/>
              <a:p>
                <a:pPr marL="457200" indent="-457200" eaLnBrk="1" hangingPunct="1">
                  <a:lnSpc>
                    <a:spcPct val="80000"/>
                  </a:lnSpc>
                  <a:spcAft>
                    <a:spcPct val="55000"/>
                  </a:spcAft>
                  <a:buFont typeface="+mj-lt"/>
                  <a:buAutoNum type="arabicPeriod"/>
                </a:pPr>
                <a:r>
                  <a:rPr lang="en-US" altLang="en-US" sz="2400" b="1" dirty="0">
                    <a:latin typeface="+mj-lt"/>
                    <a:ea typeface="ＭＳ Ｐゴシック" panose="020B0600070205080204" pitchFamily="34" charset="-128"/>
                  </a:rPr>
                  <a:t>Does (dis)aggregation matter? </a:t>
                </a:r>
                <a:r>
                  <a:rPr lang="en-US" altLang="en-US" sz="2400" b="1" dirty="0">
                    <a:solidFill>
                      <a:srgbClr val="C00000"/>
                    </a:solidFill>
                    <a:latin typeface="+mj-lt"/>
                    <a:ea typeface="ＭＳ Ｐゴシック" panose="020B0600070205080204" pitchFamily="34" charset="-128"/>
                  </a:rPr>
                  <a:t>Yes.</a:t>
                </a:r>
              </a:p>
              <a:p>
                <a:pPr>
                  <a:lnSpc>
                    <a:spcPct val="80000"/>
                  </a:lnSpc>
                  <a:spcAft>
                    <a:spcPct val="55000"/>
                  </a:spcAft>
                </a:pPr>
                <a:r>
                  <a:rPr lang="en-US" altLang="en-US" dirty="0" err="1">
                    <a:latin typeface="+mj-lt"/>
                  </a:rPr>
                  <a:t>Theory+evidence</a:t>
                </a:r>
                <a:r>
                  <a:rPr lang="en-US" altLang="en-US" dirty="0">
                    <a:latin typeface="+mj-lt"/>
                  </a:rPr>
                  <a:t> points to significance of </a:t>
                </a:r>
                <a:r>
                  <a:rPr lang="en-US" altLang="en-US" dirty="0">
                    <a:solidFill>
                      <a:srgbClr val="C00000"/>
                    </a:solidFill>
                    <a:latin typeface="+mj-lt"/>
                  </a:rPr>
                  <a:t>foreign flows</a:t>
                </a:r>
              </a:p>
              <a:p>
                <a:pPr lvl="1">
                  <a:lnSpc>
                    <a:spcPct val="80000"/>
                  </a:lnSpc>
                  <a:spcAft>
                    <a:spcPct val="5500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i="1">
                            <a:solidFill>
                              <a:srgbClr val="C00000"/>
                            </a:solidFill>
                            <a:latin typeface="+mj-lt"/>
                            <a:ea typeface="ＭＳ Ｐゴシック" panose="020B0600070205080204" pitchFamily="34" charset="-128"/>
                          </a:rPr>
                        </m:ctrlPr>
                      </m:sSubPr>
                      <m:e>
                        <m:r>
                          <a:rPr lang="en-US" altLang="en-US" i="1">
                            <a:solidFill>
                              <a:srgbClr val="C00000"/>
                            </a:solidFill>
                            <a:latin typeface="+mj-lt"/>
                            <a:ea typeface="ＭＳ Ｐゴシック" panose="020B0600070205080204" pitchFamily="34" charset="-128"/>
                          </a:rPr>
                          <m:t>𝐹𝑂𝑅</m:t>
                        </m:r>
                      </m:e>
                      <m:sub>
                        <m:r>
                          <a:rPr lang="en-US" altLang="en-US" i="1">
                            <a:solidFill>
                              <a:srgbClr val="C00000"/>
                            </a:solidFill>
                            <a:latin typeface="+mj-lt"/>
                            <a:ea typeface="ＭＳ Ｐゴシック" panose="020B0600070205080204" pitchFamily="34" charset="-128"/>
                          </a:rPr>
                          <m:t>𝑖</m:t>
                        </m:r>
                        <m:r>
                          <a:rPr lang="en-US" altLang="en-US" i="1">
                            <a:solidFill>
                              <a:srgbClr val="C00000"/>
                            </a:solidFill>
                            <a:latin typeface="+mj-lt"/>
                            <a:ea typeface="ＭＳ Ｐゴシック" panose="020B0600070205080204" pitchFamily="34" charset="-128"/>
                          </a:rPr>
                          <m:t>,</m:t>
                        </m:r>
                        <m:r>
                          <a:rPr lang="en-US" altLang="en-US" i="1">
                            <a:solidFill>
                              <a:srgbClr val="C00000"/>
                            </a:solidFill>
                            <a:latin typeface="+mj-lt"/>
                            <a:ea typeface="ＭＳ Ｐゴシック" panose="020B0600070205080204" pitchFamily="34" charset="-128"/>
                          </a:rPr>
                          <m:t>𝑗</m:t>
                        </m:r>
                        <m:r>
                          <a:rPr lang="en-US" altLang="en-US" i="1">
                            <a:solidFill>
                              <a:srgbClr val="C00000"/>
                            </a:solidFill>
                            <a:latin typeface="+mj-lt"/>
                            <a:ea typeface="ＭＳ Ｐゴシック" panose="020B0600070205080204" pitchFamily="34" charset="-128"/>
                          </a:rPr>
                          <m:t>,</m:t>
                        </m:r>
                        <m:r>
                          <a:rPr lang="en-US" altLang="en-US" i="1">
                            <a:solidFill>
                              <a:srgbClr val="C00000"/>
                            </a:solidFill>
                            <a:latin typeface="+mj-lt"/>
                            <a:ea typeface="ＭＳ Ｐゴシック" panose="020B0600070205080204" pitchFamily="34" charset="-128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US" altLang="en-US" dirty="0">
                    <a:latin typeface="+mj-lt"/>
                    <a:ea typeface="ＭＳ Ｐゴシック" panose="020B0600070205080204" pitchFamily="34" charset="-128"/>
                  </a:rPr>
                  <a:t>: equal to one if institution </a:t>
                </a:r>
                <a:r>
                  <a:rPr lang="en-US" altLang="en-US" i="1" dirty="0">
                    <a:latin typeface="+mj-lt"/>
                    <a:ea typeface="ＭＳ Ｐゴシック" panose="020B0600070205080204" pitchFamily="34" charset="-128"/>
                  </a:rPr>
                  <a:t>j</a:t>
                </a:r>
                <a:r>
                  <a:rPr lang="en-US" altLang="en-US" dirty="0">
                    <a:latin typeface="+mj-lt"/>
                    <a:ea typeface="ＭＳ Ｐゴシック" panose="020B0600070205080204" pitchFamily="34" charset="-128"/>
                  </a:rPr>
                  <a:t> is a foreign owner of stock </a:t>
                </a:r>
                <a:r>
                  <a:rPr lang="en-US" altLang="en-US" i="1" dirty="0">
                    <a:latin typeface="+mj-lt"/>
                    <a:ea typeface="ＭＳ Ｐゴシック" panose="020B0600070205080204" pitchFamily="34" charset="-128"/>
                  </a:rPr>
                  <a:t>i</a:t>
                </a:r>
              </a:p>
              <a:p>
                <a:pPr marL="285750" indent="-285750">
                  <a:lnSpc>
                    <a:spcPct val="80000"/>
                  </a:lnSpc>
                  <a:spcAft>
                    <a:spcPct val="55000"/>
                  </a:spcAft>
                </a:pPr>
                <a:r>
                  <a:rPr lang="en-US" altLang="en-US" dirty="0">
                    <a:latin typeface="+mj-lt"/>
                  </a:rPr>
                  <a:t>Foreign investors amplify firm-level outflows </a:t>
                </a:r>
              </a:p>
              <a:p>
                <a:pPr marL="742950" lvl="1" indent="-285750">
                  <a:lnSpc>
                    <a:spcPct val="80000"/>
                  </a:lnSpc>
                  <a:spcAft>
                    <a:spcPct val="55000"/>
                  </a:spcAft>
                </a:pPr>
                <a:r>
                  <a:rPr lang="en-US" altLang="en-US" dirty="0">
                    <a:latin typeface="+mj-lt"/>
                  </a:rPr>
                  <a:t>by a roughly 40-50% relative to domestic investors</a:t>
                </a:r>
              </a:p>
              <a:p>
                <a:pPr marL="285750" indent="-285750">
                  <a:lnSpc>
                    <a:spcPct val="80000"/>
                  </a:lnSpc>
                  <a:spcAft>
                    <a:spcPct val="55000"/>
                  </a:spcAft>
                </a:pPr>
                <a:r>
                  <a:rPr lang="en-US" altLang="en-US" dirty="0">
                    <a:latin typeface="+mj-lt"/>
                  </a:rPr>
                  <a:t>Significant only if we control for time-varying fund characteristics</a:t>
                </a:r>
              </a:p>
              <a:p>
                <a:pPr marL="628650" lvl="1" indent="-285750">
                  <a:lnSpc>
                    <a:spcPct val="80000"/>
                  </a:lnSpc>
                  <a:spcAft>
                    <a:spcPct val="55000"/>
                  </a:spcAft>
                </a:pPr>
                <a:r>
                  <a:rPr lang="en-US" altLang="en-US" dirty="0">
                    <a:latin typeface="+mj-lt"/>
                  </a:rPr>
                  <a:t>time-varying fund flows and/or investor-level constraints</a:t>
                </a:r>
              </a:p>
              <a:p>
                <a:pPr marL="628650" lvl="1" indent="-285750">
                  <a:lnSpc>
                    <a:spcPct val="80000"/>
                  </a:lnSpc>
                  <a:spcAft>
                    <a:spcPct val="55000"/>
                  </a:spcAft>
                </a:pPr>
                <a:r>
                  <a:rPr lang="en-US" altLang="en-US" b="1" dirty="0">
                    <a:solidFill>
                      <a:srgbClr val="C00000"/>
                    </a:solidFill>
                    <a:latin typeface="+mj-lt"/>
                  </a:rPr>
                  <a:t>heterogeneity in dynamic </a:t>
                </a:r>
                <a:r>
                  <a:rPr lang="en-US" altLang="en-US" b="1" dirty="0" err="1">
                    <a:solidFill>
                      <a:srgbClr val="C00000"/>
                    </a:solidFill>
                    <a:latin typeface="+mj-lt"/>
                  </a:rPr>
                  <a:t>unobservables</a:t>
                </a:r>
                <a:r>
                  <a:rPr lang="en-US" altLang="en-US" b="1" dirty="0">
                    <a:solidFill>
                      <a:srgbClr val="C00000"/>
                    </a:solidFill>
                    <a:latin typeface="+mj-lt"/>
                  </a:rPr>
                  <a:t> at the fund level</a:t>
                </a:r>
              </a:p>
              <a:p>
                <a:pPr marL="628650" lvl="1" indent="-285750">
                  <a:lnSpc>
                    <a:spcPct val="80000"/>
                  </a:lnSpc>
                  <a:spcAft>
                    <a:spcPct val="55000"/>
                  </a:spcAft>
                </a:pPr>
                <a:r>
                  <a:rPr lang="en-US" altLang="en-US" dirty="0">
                    <a:solidFill>
                      <a:srgbClr val="C00000"/>
                    </a:solidFill>
                    <a:latin typeface="+mj-lt"/>
                  </a:rPr>
                  <a:t>additional 8.2 pp drop </a:t>
                </a:r>
                <a:r>
                  <a:rPr lang="en-US" altLang="en-US" dirty="0">
                    <a:latin typeface="+mj-lt"/>
                  </a:rPr>
                  <a:t>in flows</a:t>
                </a:r>
              </a:p>
              <a:p>
                <a:pPr marL="285750" indent="-285750">
                  <a:lnSpc>
                    <a:spcPct val="80000"/>
                  </a:lnSpc>
                  <a:spcAft>
                    <a:spcPct val="55000"/>
                  </a:spcAft>
                </a:pPr>
                <a:r>
                  <a:rPr lang="en-US" altLang="en-US" dirty="0">
                    <a:latin typeface="+mj-lt"/>
                  </a:rPr>
                  <a:t>Extreme uncertainty (</a:t>
                </a:r>
                <a:r>
                  <a:rPr lang="en-US" altLang="en-US" dirty="0" err="1">
                    <a:latin typeface="+mj-lt"/>
                  </a:rPr>
                  <a:t>GFC+Covid</a:t>
                </a:r>
                <a:r>
                  <a:rPr lang="en-US" altLang="en-US" dirty="0">
                    <a:latin typeface="+mj-lt"/>
                  </a:rPr>
                  <a:t>): amplified response, esp. Emerging Markets</a:t>
                </a:r>
              </a:p>
              <a:p>
                <a:pPr>
                  <a:lnSpc>
                    <a:spcPct val="80000"/>
                  </a:lnSpc>
                  <a:spcAft>
                    <a:spcPct val="55000"/>
                  </a:spcAft>
                </a:pPr>
                <a:endParaRPr lang="en-US" altLang="en-US" dirty="0">
                  <a:latin typeface="+mj-lt"/>
                </a:endParaRPr>
              </a:p>
              <a:p>
                <a:pPr>
                  <a:lnSpc>
                    <a:spcPct val="80000"/>
                  </a:lnSpc>
                  <a:spcAft>
                    <a:spcPct val="55000"/>
                  </a:spcAft>
                </a:pPr>
                <a:endParaRPr lang="en-US" altLang="en-US" b="1" dirty="0">
                  <a:latin typeface="+mj-lt"/>
                </a:endParaRPr>
              </a:p>
              <a:p>
                <a:pPr lvl="1">
                  <a:lnSpc>
                    <a:spcPct val="80000"/>
                  </a:lnSpc>
                  <a:spcAft>
                    <a:spcPct val="55000"/>
                  </a:spcAft>
                </a:pPr>
                <a:endParaRPr lang="en-US" altLang="en-US" sz="1700" dirty="0">
                  <a:latin typeface="+mj-lt"/>
                  <a:ea typeface="ＭＳ Ｐゴシック" panose="020B0600070205080204" pitchFamily="34" charset="-128"/>
                </a:endParaRPr>
              </a:p>
              <a:p>
                <a:pPr>
                  <a:lnSpc>
                    <a:spcPct val="80000"/>
                  </a:lnSpc>
                  <a:spcAft>
                    <a:spcPct val="55000"/>
                  </a:spcAft>
                </a:pPr>
                <a:endParaRPr lang="en-US" altLang="en-US" dirty="0">
                  <a:latin typeface="+mj-lt"/>
                </a:endParaRPr>
              </a:p>
              <a:p>
                <a:pPr marL="342900" lvl="1" indent="0">
                  <a:lnSpc>
                    <a:spcPct val="80000"/>
                  </a:lnSpc>
                  <a:spcAft>
                    <a:spcPct val="55000"/>
                  </a:spcAft>
                  <a:buNone/>
                </a:pPr>
                <a:endParaRPr lang="en-US" altLang="en-US" dirty="0">
                  <a:latin typeface="+mj-lt"/>
                </a:endParaRPr>
              </a:p>
              <a:p>
                <a:pPr>
                  <a:lnSpc>
                    <a:spcPct val="80000"/>
                  </a:lnSpc>
                  <a:spcAft>
                    <a:spcPct val="55000"/>
                  </a:spcAft>
                </a:pPr>
                <a:endParaRPr lang="en-US" altLang="en-US" sz="2400" b="1" dirty="0">
                  <a:latin typeface="+mj-lt"/>
                  <a:ea typeface="ＭＳ Ｐゴシック" panose="020B0600070205080204" pitchFamily="34" charset="-128"/>
                </a:endParaRPr>
              </a:p>
            </p:txBody>
          </p:sp>
        </mc:Choice>
        <mc:Fallback>
          <p:sp>
            <p:nvSpPr>
              <p:cNvPr id="17411" name="Rectangle 3">
                <a:extLst>
                  <a:ext uri="{FF2B5EF4-FFF2-40B4-BE49-F238E27FC236}">
                    <a16:creationId xmlns:a16="http://schemas.microsoft.com/office/drawing/2014/main" id="{132683F8-5773-044E-AEC2-2BABB41E437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400" y="1181100"/>
                <a:ext cx="8534400" cy="5540375"/>
              </a:xfrm>
              <a:blipFill>
                <a:blip r:embed="rId3"/>
                <a:stretch>
                  <a:fillRect l="-1190" t="-22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410" name="Slide Number Placeholder 5">
            <a:extLst>
              <a:ext uri="{FF2B5EF4-FFF2-40B4-BE49-F238E27FC236}">
                <a16:creationId xmlns:a16="http://schemas.microsoft.com/office/drawing/2014/main" id="{0C3734D1-18DE-B44C-9F87-21815373B8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C5578A40-B400-EB44-A977-8D8FD97F05E6}" type="slidenum">
              <a:rPr lang="en-US" altLang="en-US" sz="1400" smtClean="0">
                <a:solidFill>
                  <a:srgbClr val="FFFFFF"/>
                </a:solidFill>
                <a:latin typeface="Franklin Gothic Book" panose="020B0503020102020204" pitchFamily="34" charset="0"/>
              </a:rPr>
              <a:pPr/>
              <a:t>7</a:t>
            </a:fld>
            <a:endParaRPr lang="en-US" altLang="en-US" sz="1400">
              <a:solidFill>
                <a:srgbClr val="FFFFFF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17412" name="Line 4">
            <a:extLst>
              <a:ext uri="{FF2B5EF4-FFF2-40B4-BE49-F238E27FC236}">
                <a16:creationId xmlns:a16="http://schemas.microsoft.com/office/drawing/2014/main" id="{502D0CA2-DE4A-284B-9B12-6842EEA53874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914400"/>
            <a:ext cx="8763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100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>
            <a:extLst>
              <a:ext uri="{FF2B5EF4-FFF2-40B4-BE49-F238E27FC236}">
                <a16:creationId xmlns:a16="http://schemas.microsoft.com/office/drawing/2014/main" id="{61319035-C83F-ED46-8366-97F63B9991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152400"/>
            <a:ext cx="82296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600" b="1" dirty="0">
                <a:ea typeface="ＭＳ Ｐゴシック" panose="020B0600070205080204" pitchFamily="34" charset="-128"/>
              </a:rPr>
              <a:t>Three Main Questions</a:t>
            </a:r>
            <a:endParaRPr lang="en-US" altLang="en-US" sz="3600" b="1" dirty="0">
              <a:solidFill>
                <a:schemeClr val="tx1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132683F8-5773-044E-AEC2-2BABB41E43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181100"/>
            <a:ext cx="8534400" cy="5372081"/>
          </a:xfrm>
        </p:spPr>
        <p:txBody>
          <a:bodyPr>
            <a:normAutofit fontScale="55000" lnSpcReduction="20000"/>
          </a:bodyPr>
          <a:lstStyle/>
          <a:p>
            <a:pPr marL="457200" indent="-457200" eaLnBrk="1" hangingPunct="1">
              <a:lnSpc>
                <a:spcPct val="80000"/>
              </a:lnSpc>
              <a:spcAft>
                <a:spcPct val="55000"/>
              </a:spcAft>
              <a:buFont typeface="+mj-lt"/>
              <a:buAutoNum type="arabicPeriod" startAt="2"/>
            </a:pPr>
            <a:r>
              <a:rPr lang="en-US" altLang="en-US" sz="3800" b="1" dirty="0">
                <a:latin typeface="+mj-lt"/>
                <a:ea typeface="ＭＳ Ｐゴシック" panose="020B0600070205080204" pitchFamily="34" charset="-128"/>
              </a:rPr>
              <a:t>What is the mechanism behind individual investors’ responses?</a:t>
            </a:r>
          </a:p>
          <a:p>
            <a:pPr>
              <a:lnSpc>
                <a:spcPct val="80000"/>
              </a:lnSpc>
              <a:spcAft>
                <a:spcPct val="55000"/>
              </a:spcAft>
            </a:pPr>
            <a:r>
              <a:rPr lang="en-US" altLang="en-US" sz="2900" dirty="0">
                <a:latin typeface="+mj-lt"/>
                <a:ea typeface="ＭＳ Ｐゴシック" panose="020B0600070205080204" pitchFamily="34" charset="-128"/>
              </a:rPr>
              <a:t>Build an equilibrium model of </a:t>
            </a:r>
            <a:r>
              <a:rPr lang="en-US" altLang="en-US" sz="2900" dirty="0">
                <a:solidFill>
                  <a:srgbClr val="C00000"/>
                </a:solidFill>
                <a:latin typeface="+mj-lt"/>
                <a:ea typeface="ＭＳ Ｐゴシック" panose="020B0600070205080204" pitchFamily="34" charset="-128"/>
              </a:rPr>
              <a:t>information and portfolio choice</a:t>
            </a:r>
            <a:r>
              <a:rPr lang="en-US" altLang="en-US" sz="2900" dirty="0">
                <a:latin typeface="+mj-lt"/>
                <a:ea typeface="ＭＳ Ｐゴシック" panose="020B0600070205080204" pitchFamily="34" charset="-128"/>
              </a:rPr>
              <a:t>: micro-foundation of the capital flow movements</a:t>
            </a:r>
          </a:p>
          <a:p>
            <a:pPr>
              <a:lnSpc>
                <a:spcPct val="80000"/>
              </a:lnSpc>
              <a:spcAft>
                <a:spcPct val="55000"/>
              </a:spcAft>
            </a:pPr>
            <a:r>
              <a:rPr lang="en-US" altLang="en-US" sz="2900" dirty="0">
                <a:solidFill>
                  <a:srgbClr val="C00000"/>
                </a:solidFill>
                <a:latin typeface="+mj-lt"/>
                <a:ea typeface="ＭＳ Ｐゴシック" panose="020B0600070205080204" pitchFamily="34" charset="-128"/>
              </a:rPr>
              <a:t>Key ingredients</a:t>
            </a:r>
          </a:p>
          <a:p>
            <a:pPr lvl="1">
              <a:lnSpc>
                <a:spcPct val="80000"/>
              </a:lnSpc>
              <a:spcAft>
                <a:spcPct val="55000"/>
              </a:spcAft>
            </a:pPr>
            <a:r>
              <a:rPr lang="en-US" altLang="en-US" sz="2900" dirty="0">
                <a:latin typeface="+mj-lt"/>
                <a:ea typeface="ＭＳ Ｐゴシック" panose="020B0600070205080204" pitchFamily="34" charset="-128"/>
              </a:rPr>
              <a:t>investor heterogeneity: information</a:t>
            </a:r>
            <a:endParaRPr lang="en-US" altLang="en-US" sz="2900" dirty="0">
              <a:solidFill>
                <a:schemeClr val="bg1">
                  <a:lumMod val="50000"/>
                </a:schemeClr>
              </a:solidFill>
              <a:latin typeface="+mj-lt"/>
              <a:ea typeface="ＭＳ Ｐゴシック" panose="020B0600070205080204" pitchFamily="34" charset="-128"/>
            </a:endParaRPr>
          </a:p>
          <a:p>
            <a:pPr lvl="1">
              <a:lnSpc>
                <a:spcPct val="80000"/>
              </a:lnSpc>
              <a:spcAft>
                <a:spcPct val="55000"/>
              </a:spcAft>
            </a:pPr>
            <a:r>
              <a:rPr lang="en-US" altLang="en-US" sz="2900" dirty="0">
                <a:latin typeface="+mj-lt"/>
                <a:ea typeface="ＭＳ Ｐゴシック" panose="020B0600070205080204" pitchFamily="34" charset="-128"/>
              </a:rPr>
              <a:t>asset heterogeneity: size and volatility</a:t>
            </a:r>
          </a:p>
          <a:p>
            <a:pPr>
              <a:lnSpc>
                <a:spcPct val="80000"/>
              </a:lnSpc>
              <a:spcAft>
                <a:spcPct val="55000"/>
              </a:spcAft>
            </a:pPr>
            <a:r>
              <a:rPr lang="en-US" altLang="en-US" sz="2900" dirty="0">
                <a:latin typeface="+mj-lt"/>
                <a:ea typeface="ＭＳ Ｐゴシック" panose="020B0600070205080204" pitchFamily="34" charset="-128"/>
              </a:rPr>
              <a:t>Exploit predictions for the </a:t>
            </a:r>
            <a:r>
              <a:rPr lang="en-US" altLang="en-US" sz="2900" dirty="0">
                <a:solidFill>
                  <a:srgbClr val="C00000"/>
                </a:solidFill>
                <a:latin typeface="+mj-lt"/>
                <a:ea typeface="ＭＳ Ｐゴシック" panose="020B0600070205080204" pitchFamily="34" charset="-128"/>
              </a:rPr>
              <a:t>cross-section of assets by market cap</a:t>
            </a:r>
          </a:p>
          <a:p>
            <a:pPr lvl="1">
              <a:lnSpc>
                <a:spcPct val="100000"/>
              </a:lnSpc>
              <a:spcAft>
                <a:spcPct val="55000"/>
              </a:spcAft>
            </a:pPr>
            <a:r>
              <a:rPr lang="en-US" altLang="en-US" sz="2900" dirty="0">
                <a:latin typeface="+mj-lt"/>
                <a:ea typeface="ＭＳ Ｐゴシック" panose="020B0600070205080204" pitchFamily="34" charset="-128"/>
              </a:rPr>
              <a:t>separate mechanisms based on aggregate fund shocks </a:t>
            </a:r>
            <a:r>
              <a:rPr lang="en-US" altLang="en-US" sz="2900" dirty="0">
                <a:solidFill>
                  <a:schemeClr val="bg1">
                    <a:lumMod val="50000"/>
                  </a:schemeClr>
                </a:solidFill>
                <a:latin typeface="+mj-lt"/>
                <a:ea typeface="ＭＳ Ｐゴシック" panose="020B0600070205080204" pitchFamily="34" charset="-128"/>
              </a:rPr>
              <a:t>[risk aversion] </a:t>
            </a:r>
            <a:r>
              <a:rPr lang="en-US" altLang="en-US" sz="2900" dirty="0">
                <a:latin typeface="+mj-lt"/>
                <a:ea typeface="ＭＳ Ｐゴシック" panose="020B0600070205080204" pitchFamily="34" charset="-128"/>
              </a:rPr>
              <a:t>and endogenous asymmetric information </a:t>
            </a:r>
            <a:r>
              <a:rPr lang="en-US" altLang="en-US" sz="2900" dirty="0">
                <a:solidFill>
                  <a:schemeClr val="bg1">
                    <a:lumMod val="50000"/>
                  </a:schemeClr>
                </a:solidFill>
                <a:latin typeface="+mj-lt"/>
                <a:ea typeface="ＭＳ Ｐゴシック" panose="020B0600070205080204" pitchFamily="34" charset="-128"/>
              </a:rPr>
              <a:t>[learning-trading adjustment]</a:t>
            </a:r>
          </a:p>
          <a:p>
            <a:pPr lvl="1">
              <a:lnSpc>
                <a:spcPct val="80000"/>
              </a:lnSpc>
              <a:spcAft>
                <a:spcPct val="55000"/>
              </a:spcAft>
            </a:pPr>
            <a:r>
              <a:rPr lang="en-US" altLang="en-US" sz="2900" dirty="0">
                <a:latin typeface="+mj-lt"/>
                <a:ea typeface="ＭＳ Ｐゴシック" panose="020B0600070205080204" pitchFamily="34" charset="-128"/>
              </a:rPr>
              <a:t>global volatility shock/foreign risk aversion shock</a:t>
            </a:r>
          </a:p>
          <a:p>
            <a:pPr lvl="2">
              <a:lnSpc>
                <a:spcPct val="80000"/>
              </a:lnSpc>
              <a:spcAft>
                <a:spcPct val="55000"/>
              </a:spcAft>
              <a:buFont typeface="Wingdings" pitchFamily="2" charset="2"/>
              <a:buChar char="Ø"/>
            </a:pPr>
            <a:r>
              <a:rPr lang="en-US" altLang="en-US" sz="2900" b="1" dirty="0">
                <a:solidFill>
                  <a:srgbClr val="C00000"/>
                </a:solidFill>
                <a:latin typeface="+mj-lt"/>
                <a:ea typeface="ＭＳ Ｐゴシック" panose="020B0600070205080204" pitchFamily="34" charset="-128"/>
              </a:rPr>
              <a:t>relocation towards large cap</a:t>
            </a:r>
          </a:p>
          <a:p>
            <a:pPr lvl="1">
              <a:lnSpc>
                <a:spcPct val="80000"/>
              </a:lnSpc>
              <a:spcAft>
                <a:spcPct val="55000"/>
              </a:spcAft>
            </a:pPr>
            <a:r>
              <a:rPr lang="en-US" altLang="en-US" sz="2900" dirty="0">
                <a:solidFill>
                  <a:srgbClr val="C00000"/>
                </a:solidFill>
                <a:latin typeface="+mj-lt"/>
                <a:ea typeface="ＭＳ Ｐゴシック" panose="020B0600070205080204" pitchFamily="34" charset="-128"/>
              </a:rPr>
              <a:t>only</a:t>
            </a:r>
            <a:r>
              <a:rPr lang="en-US" altLang="en-US" sz="2900" dirty="0">
                <a:latin typeface="+mj-lt"/>
                <a:ea typeface="ＭＳ Ｐゴシック" panose="020B0600070205080204" pitchFamily="34" charset="-128"/>
              </a:rPr>
              <a:t> if information choice is endogenous</a:t>
            </a:r>
          </a:p>
          <a:p>
            <a:pPr>
              <a:lnSpc>
                <a:spcPct val="80000"/>
              </a:lnSpc>
              <a:spcAft>
                <a:spcPct val="55000"/>
              </a:spcAft>
            </a:pPr>
            <a:r>
              <a:rPr lang="en-US" altLang="en-US" sz="2900" b="1" dirty="0">
                <a:solidFill>
                  <a:srgbClr val="C00000"/>
                </a:solidFill>
                <a:latin typeface="+mj-lt"/>
                <a:ea typeface="ＭＳ Ｐゴシック" panose="020B0600070205080204" pitchFamily="34" charset="-128"/>
              </a:rPr>
              <a:t>Prediction confirmed in the data</a:t>
            </a:r>
            <a:r>
              <a:rPr lang="en-US" altLang="en-US" sz="2900" dirty="0">
                <a:solidFill>
                  <a:srgbClr val="C00000"/>
                </a:solidFill>
                <a:latin typeface="+mj-lt"/>
                <a:ea typeface="ＭＳ Ｐゴシック" panose="020B0600070205080204" pitchFamily="34" charset="-128"/>
              </a:rPr>
              <a:t>: </a:t>
            </a:r>
            <a:r>
              <a:rPr lang="en-US" altLang="en-US" sz="2900" dirty="0">
                <a:latin typeface="+mj-lt"/>
                <a:ea typeface="ＭＳ Ｐゴシック" panose="020B0600070205080204" pitchFamily="34" charset="-128"/>
              </a:rPr>
              <a:t>analogous relocation, stronger for foreign investors</a:t>
            </a:r>
          </a:p>
          <a:p>
            <a:pPr lvl="1">
              <a:lnSpc>
                <a:spcPct val="80000"/>
              </a:lnSpc>
              <a:spcAft>
                <a:spcPct val="55000"/>
              </a:spcAft>
            </a:pPr>
            <a:r>
              <a:rPr lang="en-US" altLang="en-US" sz="2900" dirty="0">
                <a:latin typeface="+mj-lt"/>
              </a:rPr>
              <a:t>small market cap stocks see outflows relative to large stocks</a:t>
            </a:r>
          </a:p>
          <a:p>
            <a:pPr lvl="2">
              <a:lnSpc>
                <a:spcPct val="80000"/>
              </a:lnSpc>
              <a:spcAft>
                <a:spcPct val="55000"/>
              </a:spcAft>
              <a:buFont typeface="Wingdings" pitchFamily="2" charset="2"/>
              <a:buChar char="Ø"/>
            </a:pPr>
            <a:r>
              <a:rPr lang="en-US" altLang="en-US" sz="2900" dirty="0">
                <a:latin typeface="+mj-lt"/>
              </a:rPr>
              <a:t>one standard dev. of size reduces outflows by 30%-50%</a:t>
            </a:r>
            <a:endParaRPr lang="en-US" altLang="en-US" sz="2900" b="1" dirty="0">
              <a:latin typeface="+mj-lt"/>
              <a:ea typeface="ＭＳ Ｐゴシック" panose="020B0600070205080204" pitchFamily="34" charset="-128"/>
            </a:endParaRPr>
          </a:p>
          <a:p>
            <a:pPr lvl="1">
              <a:lnSpc>
                <a:spcPct val="80000"/>
              </a:lnSpc>
              <a:spcAft>
                <a:spcPct val="55000"/>
              </a:spcAft>
            </a:pPr>
            <a:r>
              <a:rPr lang="en-US" altLang="en-US" sz="2900" dirty="0">
                <a:latin typeface="+mj-lt"/>
                <a:ea typeface="ＭＳ Ｐゴシック" panose="020B0600070205080204" pitchFamily="34" charset="-128"/>
              </a:rPr>
              <a:t>in model: better informed </a:t>
            </a:r>
            <a:r>
              <a:rPr lang="en-US" altLang="en-US" sz="2900" dirty="0">
                <a:solidFill>
                  <a:schemeClr val="bg1">
                    <a:lumMod val="50000"/>
                  </a:schemeClr>
                </a:solidFill>
                <a:latin typeface="+mj-lt"/>
                <a:ea typeface="ＭＳ Ｐゴシック" panose="020B0600070205080204" pitchFamily="34" charset="-128"/>
              </a:rPr>
              <a:t>[data: </a:t>
            </a:r>
            <a:r>
              <a:rPr lang="en-US" altLang="en-US" sz="2900" dirty="0" err="1">
                <a:solidFill>
                  <a:schemeClr val="bg1">
                    <a:lumMod val="50000"/>
                  </a:schemeClr>
                </a:solidFill>
                <a:latin typeface="+mj-lt"/>
                <a:ea typeface="ＭＳ Ｐゴシック" panose="020B0600070205080204" pitchFamily="34" charset="-128"/>
              </a:rPr>
              <a:t>Kacperczyk</a:t>
            </a:r>
            <a:r>
              <a:rPr lang="en-US" altLang="en-US" sz="2900" dirty="0">
                <a:solidFill>
                  <a:schemeClr val="bg1">
                    <a:lumMod val="50000"/>
                  </a:schemeClr>
                </a:solidFill>
                <a:latin typeface="+mj-lt"/>
                <a:ea typeface="ＭＳ Ｐゴシック" panose="020B0600070205080204" pitchFamily="34" charset="-128"/>
              </a:rPr>
              <a:t>, </a:t>
            </a:r>
            <a:r>
              <a:rPr lang="en-US" altLang="en-US" sz="2900" dirty="0" err="1">
                <a:solidFill>
                  <a:schemeClr val="bg1">
                    <a:lumMod val="50000"/>
                  </a:schemeClr>
                </a:solidFill>
                <a:latin typeface="+mj-lt"/>
                <a:ea typeface="ＭＳ Ｐゴシック" panose="020B0600070205080204" pitchFamily="34" charset="-128"/>
              </a:rPr>
              <a:t>Sundaresan</a:t>
            </a:r>
            <a:r>
              <a:rPr lang="en-US" altLang="en-US" sz="2900" dirty="0">
                <a:solidFill>
                  <a:schemeClr val="bg1">
                    <a:lumMod val="50000"/>
                  </a:schemeClr>
                </a:solidFill>
                <a:latin typeface="+mj-lt"/>
                <a:ea typeface="ＭＳ Ｐゴシック" panose="020B0600070205080204" pitchFamily="34" charset="-128"/>
              </a:rPr>
              <a:t>, Wang (2021)]</a:t>
            </a:r>
          </a:p>
        </p:txBody>
      </p:sp>
      <p:sp>
        <p:nvSpPr>
          <p:cNvPr id="17410" name="Slide Number Placeholder 5">
            <a:extLst>
              <a:ext uri="{FF2B5EF4-FFF2-40B4-BE49-F238E27FC236}">
                <a16:creationId xmlns:a16="http://schemas.microsoft.com/office/drawing/2014/main" id="{0C3734D1-18DE-B44C-9F87-21815373B8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C5578A40-B400-EB44-A977-8D8FD97F05E6}" type="slidenum">
              <a:rPr lang="en-US" altLang="en-US" sz="1400" smtClean="0">
                <a:solidFill>
                  <a:srgbClr val="FFFFFF"/>
                </a:solidFill>
                <a:latin typeface="Franklin Gothic Book" panose="020B0503020102020204" pitchFamily="34" charset="0"/>
              </a:rPr>
              <a:pPr/>
              <a:t>8</a:t>
            </a:fld>
            <a:endParaRPr lang="en-US" altLang="en-US" sz="1400">
              <a:solidFill>
                <a:srgbClr val="FFFFFF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17412" name="Line 4">
            <a:extLst>
              <a:ext uri="{FF2B5EF4-FFF2-40B4-BE49-F238E27FC236}">
                <a16:creationId xmlns:a16="http://schemas.microsoft.com/office/drawing/2014/main" id="{502D0CA2-DE4A-284B-9B12-6842EEA53874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914400"/>
            <a:ext cx="8763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742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>
            <a:extLst>
              <a:ext uri="{FF2B5EF4-FFF2-40B4-BE49-F238E27FC236}">
                <a16:creationId xmlns:a16="http://schemas.microsoft.com/office/drawing/2014/main" id="{C132BC12-58CA-F045-9C07-F5DB0F1116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152400"/>
            <a:ext cx="8229600" cy="838200"/>
          </a:xfrm>
        </p:spPr>
        <p:txBody>
          <a:bodyPr>
            <a:normAutofit/>
          </a:bodyPr>
          <a:lstStyle/>
          <a:p>
            <a:r>
              <a:rPr lang="en-US" altLang="en-US" sz="3600" b="1" dirty="0">
                <a:ea typeface="ＭＳ Ｐゴシック" panose="020B0600070205080204" pitchFamily="34" charset="-128"/>
              </a:rPr>
              <a:t>Three Main Questions</a:t>
            </a:r>
            <a:endParaRPr lang="en-US" altLang="en-US" sz="3600" b="1" dirty="0">
              <a:solidFill>
                <a:schemeClr val="tx1"/>
              </a:solidFill>
              <a:ea typeface="ＭＳ Ｐゴシック" panose="020B0600070205080204" pitchFamily="34" charset="-128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1507" name="Rectangle 3">
                <a:extLst>
                  <a:ext uri="{FF2B5EF4-FFF2-40B4-BE49-F238E27FC236}">
                    <a16:creationId xmlns:a16="http://schemas.microsoft.com/office/drawing/2014/main" id="{F3700384-FFDE-CA40-A43D-FA756661B8E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04800" y="1066800"/>
                <a:ext cx="8763000" cy="5638800"/>
              </a:xfrm>
            </p:spPr>
            <p:txBody>
              <a:bodyPr>
                <a:normAutofit fontScale="92500" lnSpcReduction="10000"/>
              </a:bodyPr>
              <a:lstStyle/>
              <a:p>
                <a:pPr marL="457200" indent="-457200" eaLnBrk="1" hangingPunct="1">
                  <a:lnSpc>
                    <a:spcPct val="80000"/>
                  </a:lnSpc>
                  <a:spcAft>
                    <a:spcPct val="55000"/>
                  </a:spcAft>
                  <a:buFont typeface="+mj-lt"/>
                  <a:buAutoNum type="arabicPeriod" startAt="3"/>
                </a:pPr>
                <a:r>
                  <a:rPr lang="en-US" altLang="en-US" sz="2600" b="1" dirty="0">
                    <a:latin typeface="+mj-lt"/>
                    <a:ea typeface="ＭＳ Ｐゴシック" panose="020B0600070205080204" pitchFamily="34" charset="-128"/>
                  </a:rPr>
                  <a:t>Do flows matter for stability? </a:t>
                </a:r>
                <a:r>
                  <a:rPr lang="en-US" altLang="en-US" sz="2600" b="1" dirty="0">
                    <a:solidFill>
                      <a:srgbClr val="C00000"/>
                    </a:solidFill>
                    <a:latin typeface="+mj-lt"/>
                    <a:ea typeface="ＭＳ Ｐゴシック" panose="020B0600070205080204" pitchFamily="34" charset="-128"/>
                  </a:rPr>
                  <a:t>Yes.</a:t>
                </a:r>
              </a:p>
              <a:p>
                <a:pPr eaLnBrk="1" hangingPunct="1">
                  <a:lnSpc>
                    <a:spcPct val="80000"/>
                  </a:lnSpc>
                  <a:spcAft>
                    <a:spcPct val="55000"/>
                  </a:spcAft>
                </a:pPr>
                <a:r>
                  <a:rPr lang="en-US" altLang="en-US" sz="2400" dirty="0">
                    <a:latin typeface="+mj-lt"/>
                    <a:ea typeface="ＭＳ Ｐゴシック" panose="020B0600070205080204" pitchFamily="34" charset="-128"/>
                  </a:rPr>
                  <a:t>1Q and cumulative 1Q-4Q </a:t>
                </a:r>
              </a:p>
              <a:p>
                <a:pPr lvl="1">
                  <a:lnSpc>
                    <a:spcPct val="80000"/>
                  </a:lnSpc>
                  <a:spcAft>
                    <a:spcPct val="55000"/>
                  </a:spcAft>
                </a:pPr>
                <a:r>
                  <a:rPr lang="en-US" altLang="en-US" sz="2100" dirty="0">
                    <a:latin typeface="+mj-lt"/>
                    <a:ea typeface="ＭＳ Ｐゴシック" panose="020B0600070205080204" pitchFamily="34" charset="-128"/>
                  </a:rPr>
                  <a:t>volatility of stock returns</a:t>
                </a:r>
              </a:p>
              <a:p>
                <a:pPr lvl="1">
                  <a:lnSpc>
                    <a:spcPct val="80000"/>
                  </a:lnSpc>
                  <a:spcAft>
                    <a:spcPct val="55000"/>
                  </a:spcAft>
                </a:pPr>
                <a:r>
                  <a:rPr lang="en-US" altLang="en-US" sz="2100" dirty="0">
                    <a:latin typeface="+mj-lt"/>
                    <a:ea typeface="ＭＳ Ｐゴシック" panose="020B0600070205080204" pitchFamily="34" charset="-128"/>
                  </a:rPr>
                  <a:t>liquidity: stock turnover</a:t>
                </a:r>
              </a:p>
              <a:p>
                <a:pPr>
                  <a:lnSpc>
                    <a:spcPct val="80000"/>
                  </a:lnSpc>
                  <a:spcAft>
                    <a:spcPct val="55000"/>
                  </a:spcAft>
                </a:pPr>
                <a:r>
                  <a:rPr lang="en-US" altLang="en-US" sz="2500" dirty="0">
                    <a:solidFill>
                      <a:srgbClr val="C00000"/>
                    </a:solidFill>
                    <a:latin typeface="+mj-lt"/>
                    <a:ea typeface="ＭＳ Ｐゴシック" panose="020B0600070205080204" pitchFamily="34" charset="-128"/>
                  </a:rPr>
                  <a:t>Consequences for stability</a:t>
                </a:r>
              </a:p>
              <a:p>
                <a:pPr lvl="1">
                  <a:lnSpc>
                    <a:spcPct val="80000"/>
                  </a:lnSpc>
                  <a:spcAft>
                    <a:spcPct val="55000"/>
                  </a:spcAft>
                </a:pPr>
                <a:r>
                  <a:rPr lang="en-US" altLang="en-US" sz="2200" dirty="0">
                    <a:latin typeface="+mj-lt"/>
                    <a:ea typeface="ＭＳ Ｐゴシック" panose="020B0600070205080204" pitchFamily="34" charset="-128"/>
                  </a:rPr>
                  <a:t>volatility mitigated by institutional ownership flows, </a:t>
                </a:r>
                <a:r>
                  <a:rPr lang="en-US" altLang="en-US" sz="2200" dirty="0">
                    <a:solidFill>
                      <a:srgbClr val="C00000"/>
                    </a:solidFill>
                    <a:latin typeface="+mj-lt"/>
                    <a:ea typeface="ＭＳ Ｐゴシック" panose="020B0600070205080204" pitchFamily="34" charset="-128"/>
                  </a:rPr>
                  <a:t>esp. in high vol times</a:t>
                </a:r>
              </a:p>
              <a:p>
                <a:pPr lvl="1">
                  <a:lnSpc>
                    <a:spcPct val="80000"/>
                  </a:lnSpc>
                  <a:spcAft>
                    <a:spcPct val="55000"/>
                  </a:spcAft>
                </a:pPr>
                <a:r>
                  <a:rPr lang="en-US" altLang="en-US" sz="2200" dirty="0">
                    <a:latin typeface="+mj-lt"/>
                    <a:ea typeface="ＭＳ Ｐゴシック" panose="020B0600070205080204" pitchFamily="34" charset="-128"/>
                  </a:rPr>
                  <a:t>liquidity improved by institutional ownership flows in all periods</a:t>
                </a:r>
              </a:p>
              <a:p>
                <a:pPr lvl="1">
                  <a:lnSpc>
                    <a:spcPct val="80000"/>
                  </a:lnSpc>
                  <a:spcAft>
                    <a:spcPct val="55000"/>
                  </a:spcAft>
                </a:pPr>
                <a:r>
                  <a:rPr lang="en-US" altLang="en-US" sz="2000" dirty="0">
                    <a:solidFill>
                      <a:srgbClr val="C00000"/>
                    </a:solidFill>
                    <a:latin typeface="+mj-lt"/>
                    <a:ea typeface="ＭＳ Ｐゴシック" panose="020B0600070205080204" pitchFamily="34" charset="-128"/>
                  </a:rPr>
                  <a:t>differential effect across assets due to differential response of flows across market cap</a:t>
                </a:r>
              </a:p>
              <a:p>
                <a:pPr marL="342900" lvl="1" indent="0">
                  <a:lnSpc>
                    <a:spcPct val="80000"/>
                  </a:lnSpc>
                  <a:spcAft>
                    <a:spcPct val="55000"/>
                  </a:spcAft>
                  <a:buNone/>
                </a:pPr>
                <a14:m>
                  <m:oMath xmlns:m="http://schemas.openxmlformats.org/officeDocument/2006/math">
                    <m:r>
                      <a:rPr lang="en-US" altLang="en-US" sz="17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⟹</m:t>
                    </m:r>
                  </m:oMath>
                </a14:m>
                <a:r>
                  <a:rPr lang="en-US" altLang="en-US" sz="1700" dirty="0"/>
                  <a:t> </a:t>
                </a:r>
                <a:r>
                  <a:rPr lang="en-US" altLang="en-US" sz="1900" b="1" dirty="0">
                    <a:latin typeface="+mj-lt"/>
                  </a:rPr>
                  <a:t>retrenchment after global shock destabilizes stocks</a:t>
                </a:r>
              </a:p>
              <a:p>
                <a:pPr marL="342900" lvl="1" indent="0">
                  <a:lnSpc>
                    <a:spcPct val="80000"/>
                  </a:lnSpc>
                  <a:spcAft>
                    <a:spcPct val="55000"/>
                  </a:spcAft>
                  <a:buNone/>
                </a:pPr>
                <a14:m>
                  <m:oMath xmlns:m="http://schemas.openxmlformats.org/officeDocument/2006/math">
                    <m:r>
                      <a:rPr lang="en-US" altLang="en-US" sz="1900" b="1" i="1">
                        <a:solidFill>
                          <a:srgbClr val="C00000"/>
                        </a:solidFill>
                        <a:latin typeface="+mj-lt"/>
                        <a:ea typeface="Cambria Math" panose="02040503050406030204" pitchFamily="18" charset="0"/>
                      </a:rPr>
                      <m:t>⟹</m:t>
                    </m:r>
                  </m:oMath>
                </a14:m>
                <a:r>
                  <a:rPr lang="en-US" altLang="en-US" sz="1900" b="1" dirty="0">
                    <a:solidFill>
                      <a:srgbClr val="C00000"/>
                    </a:solidFill>
                    <a:latin typeface="+mj-lt"/>
                  </a:rPr>
                  <a:t> heterogeneous across stocks: </a:t>
                </a:r>
                <a:r>
                  <a:rPr lang="en-US" altLang="en-US" sz="1900" b="1" dirty="0">
                    <a:latin typeface="+mj-lt"/>
                  </a:rPr>
                  <a:t>large versus small</a:t>
                </a:r>
              </a:p>
              <a:p>
                <a:pPr marL="285750" indent="-285750">
                  <a:lnSpc>
                    <a:spcPct val="80000"/>
                  </a:lnSpc>
                  <a:spcAft>
                    <a:spcPct val="55000"/>
                  </a:spcAft>
                </a:pPr>
                <a:r>
                  <a:rPr lang="en-US" altLang="en-US" sz="2200" dirty="0">
                    <a:latin typeface="+mj-lt"/>
                  </a:rPr>
                  <a:t>Emerging versus Developed:</a:t>
                </a:r>
              </a:p>
              <a:p>
                <a:pPr marL="971550" lvl="2" indent="-285750">
                  <a:lnSpc>
                    <a:spcPct val="80000"/>
                  </a:lnSpc>
                  <a:spcAft>
                    <a:spcPct val="55000"/>
                  </a:spcAft>
                </a:pPr>
                <a:r>
                  <a:rPr lang="en-US" altLang="en-US" sz="1900" dirty="0">
                    <a:latin typeface="+mj-lt"/>
                  </a:rPr>
                  <a:t>Vol effects mostly in developed, liquidity effects mostly in emerging</a:t>
                </a:r>
                <a:endParaRPr lang="en-US" altLang="en-US" sz="1900" b="1" dirty="0">
                  <a:latin typeface="+mj-lt"/>
                </a:endParaRPr>
              </a:p>
              <a:p>
                <a:pPr lvl="1">
                  <a:lnSpc>
                    <a:spcPct val="80000"/>
                  </a:lnSpc>
                  <a:spcAft>
                    <a:spcPct val="55000"/>
                  </a:spcAft>
                </a:pPr>
                <a:endParaRPr lang="en-US" altLang="en-US" sz="2000" dirty="0">
                  <a:solidFill>
                    <a:srgbClr val="C00000"/>
                  </a:solidFill>
                  <a:latin typeface="+mj-lt"/>
                  <a:ea typeface="ＭＳ Ｐゴシック" panose="020B0600070205080204" pitchFamily="34" charset="-128"/>
                </a:endParaRPr>
              </a:p>
              <a:p>
                <a:pPr lvl="1">
                  <a:lnSpc>
                    <a:spcPct val="80000"/>
                  </a:lnSpc>
                  <a:spcAft>
                    <a:spcPct val="55000"/>
                  </a:spcAft>
                </a:pPr>
                <a:endParaRPr lang="en-US" altLang="en-US" sz="2200" dirty="0">
                  <a:latin typeface="+mj-lt"/>
                  <a:ea typeface="ＭＳ Ｐゴシック" panose="020B0600070205080204" pitchFamily="34" charset="-128"/>
                </a:endParaRPr>
              </a:p>
            </p:txBody>
          </p:sp>
        </mc:Choice>
        <mc:Fallback>
          <p:sp>
            <p:nvSpPr>
              <p:cNvPr id="21507" name="Rectangle 3">
                <a:extLst>
                  <a:ext uri="{FF2B5EF4-FFF2-40B4-BE49-F238E27FC236}">
                    <a16:creationId xmlns:a16="http://schemas.microsoft.com/office/drawing/2014/main" id="{F3700384-FFDE-CA40-A43D-FA756661B8E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1066800"/>
                <a:ext cx="8763000" cy="5638800"/>
              </a:xfrm>
              <a:blipFill>
                <a:blip r:embed="rId3"/>
                <a:stretch>
                  <a:fillRect l="-1158" t="-27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506" name="Slide Number Placeholder 5">
            <a:extLst>
              <a:ext uri="{FF2B5EF4-FFF2-40B4-BE49-F238E27FC236}">
                <a16:creationId xmlns:a16="http://schemas.microsoft.com/office/drawing/2014/main" id="{BB57DDB4-5C31-6542-88FB-E9E651BE54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4A142557-DD21-EF4F-95C9-D279F8274BA7}" type="slidenum">
              <a:rPr lang="en-US" altLang="en-US" sz="1400" smtClean="0">
                <a:solidFill>
                  <a:srgbClr val="FFFFFF"/>
                </a:solidFill>
                <a:latin typeface="Franklin Gothic Book" panose="020B0503020102020204" pitchFamily="34" charset="0"/>
              </a:rPr>
              <a:pPr/>
              <a:t>9</a:t>
            </a:fld>
            <a:endParaRPr lang="en-US" altLang="en-US" sz="1400">
              <a:solidFill>
                <a:srgbClr val="FFFFFF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21508" name="Line 4">
            <a:extLst>
              <a:ext uri="{FF2B5EF4-FFF2-40B4-BE49-F238E27FC236}">
                <a16:creationId xmlns:a16="http://schemas.microsoft.com/office/drawing/2014/main" id="{46ECA73C-F7D7-6E43-B7F8-B6B02698A54F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914400"/>
            <a:ext cx="8763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363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87703</TotalTime>
  <Words>1007</Words>
  <Application>Microsoft Macintosh PowerPoint</Application>
  <PresentationFormat>On-screen Show (4:3)</PresentationFormat>
  <Paragraphs>153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Cambria Math</vt:lpstr>
      <vt:lpstr>Franklin Gothic Book</vt:lpstr>
      <vt:lpstr>Wingdings</vt:lpstr>
      <vt:lpstr>Office Theme</vt:lpstr>
      <vt:lpstr>Global Volatility and                     Firm-Level Capital Flows </vt:lpstr>
      <vt:lpstr>International Portfolio Flows</vt:lpstr>
      <vt:lpstr>International Portfolio Flows</vt:lpstr>
      <vt:lpstr>Data</vt:lpstr>
      <vt:lpstr>Controls</vt:lpstr>
      <vt:lpstr>Three Main Questions</vt:lpstr>
      <vt:lpstr>Three Main Questions</vt:lpstr>
      <vt:lpstr>Three Main Questions</vt:lpstr>
      <vt:lpstr>Three Main Questions</vt:lpstr>
      <vt:lpstr>Extensions and Robustness</vt:lpstr>
      <vt:lpstr>Conclusions</vt:lpstr>
    </vt:vector>
  </TitlesOfParts>
  <Company>UBC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Labor Unions, Operating Leverage, and Cost of Equity</dc:title>
  <dc:creator>PETER WATT</dc:creator>
  <cp:lastModifiedBy>Jaromir Nosal</cp:lastModifiedBy>
  <cp:revision>2495</cp:revision>
  <cp:lastPrinted>2022-08-22T13:24:20Z</cp:lastPrinted>
  <dcterms:created xsi:type="dcterms:W3CDTF">2006-07-28T18:58:29Z</dcterms:created>
  <dcterms:modified xsi:type="dcterms:W3CDTF">2022-08-26T16:21:07Z</dcterms:modified>
</cp:coreProperties>
</file>